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96" r:id="rId2"/>
    <p:sldId id="323" r:id="rId3"/>
    <p:sldId id="258" r:id="rId4"/>
    <p:sldId id="279" r:id="rId5"/>
    <p:sldId id="257" r:id="rId6"/>
    <p:sldId id="333" r:id="rId7"/>
    <p:sldId id="273" r:id="rId8"/>
    <p:sldId id="281" r:id="rId9"/>
    <p:sldId id="301" r:id="rId10"/>
    <p:sldId id="300" r:id="rId11"/>
    <p:sldId id="259" r:id="rId12"/>
    <p:sldId id="260" r:id="rId13"/>
    <p:sldId id="261" r:id="rId14"/>
    <p:sldId id="263" r:id="rId15"/>
    <p:sldId id="264" r:id="rId16"/>
    <p:sldId id="319" r:id="rId17"/>
    <p:sldId id="329" r:id="rId18"/>
    <p:sldId id="328" r:id="rId19"/>
    <p:sldId id="342" r:id="rId20"/>
    <p:sldId id="280" r:id="rId21"/>
    <p:sldId id="327" r:id="rId22"/>
    <p:sldId id="341" r:id="rId23"/>
    <p:sldId id="343" r:id="rId24"/>
    <p:sldId id="294" r:id="rId25"/>
    <p:sldId id="324" r:id="rId26"/>
    <p:sldId id="311" r:id="rId27"/>
    <p:sldId id="312" r:id="rId28"/>
    <p:sldId id="266" r:id="rId29"/>
    <p:sldId id="332" r:id="rId30"/>
    <p:sldId id="336" r:id="rId31"/>
    <p:sldId id="295" r:id="rId32"/>
    <p:sldId id="302" r:id="rId33"/>
    <p:sldId id="314" r:id="rId34"/>
    <p:sldId id="277" r:id="rId35"/>
    <p:sldId id="271" r:id="rId36"/>
    <p:sldId id="331" r:id="rId37"/>
    <p:sldId id="278" r:id="rId38"/>
    <p:sldId id="338" r:id="rId39"/>
    <p:sldId id="290" r:id="rId40"/>
    <p:sldId id="292" r:id="rId41"/>
    <p:sldId id="303" r:id="rId42"/>
    <p:sldId id="304" r:id="rId43"/>
    <p:sldId id="306" r:id="rId44"/>
    <p:sldId id="305" r:id="rId45"/>
    <p:sldId id="307" r:id="rId46"/>
    <p:sldId id="309" r:id="rId47"/>
    <p:sldId id="268" r:id="rId48"/>
    <p:sldId id="308" r:id="rId49"/>
    <p:sldId id="269" r:id="rId50"/>
    <p:sldId id="348" r:id="rId51"/>
    <p:sldId id="316" r:id="rId52"/>
    <p:sldId id="346" r:id="rId53"/>
    <p:sldId id="347" r:id="rId54"/>
    <p:sldId id="349" r:id="rId55"/>
    <p:sldId id="350" r:id="rId56"/>
    <p:sldId id="325" r:id="rId57"/>
    <p:sldId id="320" r:id="rId58"/>
    <p:sldId id="321" r:id="rId59"/>
    <p:sldId id="335" r:id="rId60"/>
    <p:sldId id="351" r:id="rId61"/>
    <p:sldId id="326" r:id="rId62"/>
    <p:sldId id="339" r:id="rId63"/>
    <p:sldId id="352" r:id="rId64"/>
    <p:sldId id="286" r:id="rId65"/>
    <p:sldId id="285" r:id="rId66"/>
    <p:sldId id="288" r:id="rId67"/>
    <p:sldId id="287" r:id="rId68"/>
    <p:sldId id="353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484CC-F4EE-47EB-A2FB-F0B6B16DD23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4AA7971-461B-47D5-A55A-BC4AE32D571D}">
      <dgm:prSet/>
      <dgm:spPr/>
      <dgm:t>
        <a:bodyPr/>
        <a:lstStyle/>
        <a:p>
          <a:r>
            <a:rPr lang="en-US"/>
            <a:t>Common Uses, Advantages of Cloud</a:t>
          </a:r>
        </a:p>
      </dgm:t>
    </dgm:pt>
    <dgm:pt modelId="{587326E8-B664-47A9-A08A-1DB4068E716C}" type="parTrans" cxnId="{CDE48576-E70A-4733-B59C-595643655191}">
      <dgm:prSet/>
      <dgm:spPr/>
      <dgm:t>
        <a:bodyPr/>
        <a:lstStyle/>
        <a:p>
          <a:endParaRPr lang="en-US"/>
        </a:p>
      </dgm:t>
    </dgm:pt>
    <dgm:pt modelId="{864C2A05-834F-499F-9B0E-A7C6154E7F71}" type="sibTrans" cxnId="{CDE48576-E70A-4733-B59C-595643655191}">
      <dgm:prSet/>
      <dgm:spPr/>
      <dgm:t>
        <a:bodyPr/>
        <a:lstStyle/>
        <a:p>
          <a:endParaRPr lang="en-US"/>
        </a:p>
      </dgm:t>
    </dgm:pt>
    <dgm:pt modelId="{09C9432F-42FB-4471-9064-ADD88299F461}">
      <dgm:prSet/>
      <dgm:spPr/>
      <dgm:t>
        <a:bodyPr/>
        <a:lstStyle/>
        <a:p>
          <a:r>
            <a:rPr lang="en-US"/>
            <a:t>What is AWS?</a:t>
          </a:r>
        </a:p>
      </dgm:t>
    </dgm:pt>
    <dgm:pt modelId="{4ADC9AFB-4019-4246-8AF4-89471FAA5FD7}" type="parTrans" cxnId="{9342FFEC-D01F-4DD6-9FA9-94874C5A71DE}">
      <dgm:prSet/>
      <dgm:spPr/>
      <dgm:t>
        <a:bodyPr/>
        <a:lstStyle/>
        <a:p>
          <a:endParaRPr lang="en-US"/>
        </a:p>
      </dgm:t>
    </dgm:pt>
    <dgm:pt modelId="{B59937B5-02FB-45F3-B0D0-64E5C5598618}" type="sibTrans" cxnId="{9342FFEC-D01F-4DD6-9FA9-94874C5A71DE}">
      <dgm:prSet/>
      <dgm:spPr/>
      <dgm:t>
        <a:bodyPr/>
        <a:lstStyle/>
        <a:p>
          <a:endParaRPr lang="en-US"/>
        </a:p>
      </dgm:t>
    </dgm:pt>
    <dgm:pt modelId="{88920BFC-4802-4444-AD4B-812CD19E2C37}">
      <dgm:prSet/>
      <dgm:spPr/>
      <dgm:t>
        <a:bodyPr/>
        <a:lstStyle/>
        <a:p>
          <a:r>
            <a:rPr lang="en-US"/>
            <a:t>Is AWS a SaaS, PaaS, or IaaS?</a:t>
          </a:r>
        </a:p>
      </dgm:t>
    </dgm:pt>
    <dgm:pt modelId="{9E5513FB-7149-43F0-ABF8-269E8EBC1D2D}" type="parTrans" cxnId="{72F79AD9-0F7B-4F92-9FCC-B165119185E6}">
      <dgm:prSet/>
      <dgm:spPr/>
      <dgm:t>
        <a:bodyPr/>
        <a:lstStyle/>
        <a:p>
          <a:endParaRPr lang="en-US"/>
        </a:p>
      </dgm:t>
    </dgm:pt>
    <dgm:pt modelId="{D5B36B07-2210-4168-BF33-2236B5A2F369}" type="sibTrans" cxnId="{72F79AD9-0F7B-4F92-9FCC-B165119185E6}">
      <dgm:prSet/>
      <dgm:spPr/>
      <dgm:t>
        <a:bodyPr/>
        <a:lstStyle/>
        <a:p>
          <a:endParaRPr lang="en-US"/>
        </a:p>
      </dgm:t>
    </dgm:pt>
    <dgm:pt modelId="{DD1A8F10-711E-4F75-97F2-4DF5E0606CCF}">
      <dgm:prSet/>
      <dgm:spPr/>
      <dgm:t>
        <a:bodyPr/>
        <a:lstStyle/>
        <a:p>
          <a:r>
            <a:rPr lang="en-US"/>
            <a:t>AWS Basics: Tools, Building Blocks, Containers,  Instances, Services</a:t>
          </a:r>
        </a:p>
      </dgm:t>
    </dgm:pt>
    <dgm:pt modelId="{FC81E145-8C74-4F24-AC6E-A01376CDCE73}" type="parTrans" cxnId="{BE46EDD3-0AE6-40C4-97FB-AFED21DE966B}">
      <dgm:prSet/>
      <dgm:spPr/>
      <dgm:t>
        <a:bodyPr/>
        <a:lstStyle/>
        <a:p>
          <a:endParaRPr lang="en-US"/>
        </a:p>
      </dgm:t>
    </dgm:pt>
    <dgm:pt modelId="{B2D2A6F4-CC8F-477F-B24F-29FCBEE24231}" type="sibTrans" cxnId="{BE46EDD3-0AE6-40C4-97FB-AFED21DE966B}">
      <dgm:prSet/>
      <dgm:spPr/>
      <dgm:t>
        <a:bodyPr/>
        <a:lstStyle/>
        <a:p>
          <a:endParaRPr lang="en-US"/>
        </a:p>
      </dgm:t>
    </dgm:pt>
    <dgm:pt modelId="{F02BFDB3-98FA-4DF1-80E2-FAB0F39CD1DE}">
      <dgm:prSet/>
      <dgm:spPr/>
      <dgm:t>
        <a:bodyPr/>
        <a:lstStyle/>
        <a:p>
          <a:r>
            <a:rPr lang="en-US" dirty="0"/>
            <a:t>Tools</a:t>
          </a:r>
        </a:p>
      </dgm:t>
    </dgm:pt>
    <dgm:pt modelId="{71BA167F-ED6F-4848-BF5F-C17C885E6BB2}" type="parTrans" cxnId="{F951E09A-26E3-4D33-BDDA-AB0330E39109}">
      <dgm:prSet/>
      <dgm:spPr/>
      <dgm:t>
        <a:bodyPr/>
        <a:lstStyle/>
        <a:p>
          <a:endParaRPr lang="en-US"/>
        </a:p>
      </dgm:t>
    </dgm:pt>
    <dgm:pt modelId="{12A1FCFB-5E24-4A37-A5F5-4E15E6AB5E4C}" type="sibTrans" cxnId="{F951E09A-26E3-4D33-BDDA-AB0330E39109}">
      <dgm:prSet/>
      <dgm:spPr/>
      <dgm:t>
        <a:bodyPr/>
        <a:lstStyle/>
        <a:p>
          <a:endParaRPr lang="en-US"/>
        </a:p>
      </dgm:t>
    </dgm:pt>
    <dgm:pt modelId="{6808AF9E-352C-44DF-858E-E258D4E6AF13}">
      <dgm:prSet/>
      <dgm:spPr/>
      <dgm:t>
        <a:bodyPr/>
        <a:lstStyle/>
        <a:p>
          <a:r>
            <a:rPr lang="en-US"/>
            <a:t>AWS Build Considerations: Deployment, Managed or UnManaged, Purpose</a:t>
          </a:r>
        </a:p>
      </dgm:t>
    </dgm:pt>
    <dgm:pt modelId="{3D3BCB2D-871B-410E-89E6-F5E819FB2236}" type="parTrans" cxnId="{7544F2F3-D579-4D0C-B928-B83216EAF2D4}">
      <dgm:prSet/>
      <dgm:spPr/>
      <dgm:t>
        <a:bodyPr/>
        <a:lstStyle/>
        <a:p>
          <a:endParaRPr lang="en-US"/>
        </a:p>
      </dgm:t>
    </dgm:pt>
    <dgm:pt modelId="{1D1064EE-7775-4CE7-B22A-0F681A9B8775}" type="sibTrans" cxnId="{7544F2F3-D579-4D0C-B928-B83216EAF2D4}">
      <dgm:prSet/>
      <dgm:spPr/>
      <dgm:t>
        <a:bodyPr/>
        <a:lstStyle/>
        <a:p>
          <a:endParaRPr lang="en-US"/>
        </a:p>
      </dgm:t>
    </dgm:pt>
    <dgm:pt modelId="{FAC6DB1D-BCA2-4613-8EDF-FFDABA893C6D}">
      <dgm:prSet/>
      <dgm:spPr/>
      <dgm:t>
        <a:bodyPr/>
        <a:lstStyle/>
        <a:p>
          <a:r>
            <a:rPr lang="en-US"/>
            <a:t>AWS Deployment Considerations: Tools and Strategies</a:t>
          </a:r>
        </a:p>
      </dgm:t>
    </dgm:pt>
    <dgm:pt modelId="{FB69C5E2-5451-4FA1-A335-BBA6730D922A}" type="parTrans" cxnId="{7D6CD449-2EFA-4016-8B52-F2ED28A54728}">
      <dgm:prSet/>
      <dgm:spPr/>
      <dgm:t>
        <a:bodyPr/>
        <a:lstStyle/>
        <a:p>
          <a:endParaRPr lang="en-US"/>
        </a:p>
      </dgm:t>
    </dgm:pt>
    <dgm:pt modelId="{44A1863A-9C0B-4B75-AAB5-F81D5FFF3E45}" type="sibTrans" cxnId="{7D6CD449-2EFA-4016-8B52-F2ED28A54728}">
      <dgm:prSet/>
      <dgm:spPr/>
      <dgm:t>
        <a:bodyPr/>
        <a:lstStyle/>
        <a:p>
          <a:endParaRPr lang="en-US"/>
        </a:p>
      </dgm:t>
    </dgm:pt>
    <dgm:pt modelId="{61324F45-27F9-4FAC-AE4C-59287E408E13}">
      <dgm:prSet/>
      <dgm:spPr/>
      <dgm:t>
        <a:bodyPr/>
        <a:lstStyle/>
        <a:p>
          <a:r>
            <a:rPr lang="en-US"/>
            <a:t>Monitoring</a:t>
          </a:r>
        </a:p>
      </dgm:t>
    </dgm:pt>
    <dgm:pt modelId="{0A39A643-33D0-4DB7-8B33-B25DD0D792EF}" type="parTrans" cxnId="{31658A59-3DD5-4446-8F66-92EDD862E6B4}">
      <dgm:prSet/>
      <dgm:spPr/>
      <dgm:t>
        <a:bodyPr/>
        <a:lstStyle/>
        <a:p>
          <a:endParaRPr lang="en-US"/>
        </a:p>
      </dgm:t>
    </dgm:pt>
    <dgm:pt modelId="{5971D1D5-9740-42D4-A74A-8AB451E9C458}" type="sibTrans" cxnId="{31658A59-3DD5-4446-8F66-92EDD862E6B4}">
      <dgm:prSet/>
      <dgm:spPr/>
      <dgm:t>
        <a:bodyPr/>
        <a:lstStyle/>
        <a:p>
          <a:endParaRPr lang="en-US"/>
        </a:p>
      </dgm:t>
    </dgm:pt>
    <dgm:pt modelId="{C03F50B3-97D8-4510-80D6-FFC37C878CEF}">
      <dgm:prSet/>
      <dgm:spPr/>
      <dgm:t>
        <a:bodyPr/>
        <a:lstStyle/>
        <a:p>
          <a:r>
            <a:rPr lang="en-US"/>
            <a:t>Optimization</a:t>
          </a:r>
        </a:p>
      </dgm:t>
    </dgm:pt>
    <dgm:pt modelId="{10AF1808-2130-4899-A177-7CE9DB4B43BC}" type="parTrans" cxnId="{F68D4913-0DF6-41A8-9D44-1E529CF96666}">
      <dgm:prSet/>
      <dgm:spPr/>
      <dgm:t>
        <a:bodyPr/>
        <a:lstStyle/>
        <a:p>
          <a:endParaRPr lang="en-US"/>
        </a:p>
      </dgm:t>
    </dgm:pt>
    <dgm:pt modelId="{7E24A843-4D10-4869-85F3-BBC62322DFBA}" type="sibTrans" cxnId="{F68D4913-0DF6-41A8-9D44-1E529CF96666}">
      <dgm:prSet/>
      <dgm:spPr/>
      <dgm:t>
        <a:bodyPr/>
        <a:lstStyle/>
        <a:p>
          <a:endParaRPr lang="en-US"/>
        </a:p>
      </dgm:t>
    </dgm:pt>
    <dgm:pt modelId="{71743F18-E6DD-4206-937E-FEC391B20608}">
      <dgm:prSet/>
      <dgm:spPr/>
      <dgm:t>
        <a:bodyPr/>
        <a:lstStyle/>
        <a:p>
          <a:r>
            <a:rPr lang="en-US" dirty="0"/>
            <a:t>Storage, HW, Network Resources</a:t>
          </a:r>
        </a:p>
      </dgm:t>
    </dgm:pt>
    <dgm:pt modelId="{AA824996-43CA-4688-9466-E1A19DA32E2A}" type="sibTrans" cxnId="{20A0E65C-BEEC-44AD-B40E-4708C4744208}">
      <dgm:prSet/>
      <dgm:spPr/>
      <dgm:t>
        <a:bodyPr/>
        <a:lstStyle/>
        <a:p>
          <a:endParaRPr lang="en-US"/>
        </a:p>
      </dgm:t>
    </dgm:pt>
    <dgm:pt modelId="{F0A80750-4DD0-4FA8-88B1-D0586E7DA8C5}" type="parTrans" cxnId="{20A0E65C-BEEC-44AD-B40E-4708C4744208}">
      <dgm:prSet/>
      <dgm:spPr/>
      <dgm:t>
        <a:bodyPr/>
        <a:lstStyle/>
        <a:p>
          <a:endParaRPr lang="en-US"/>
        </a:p>
      </dgm:t>
    </dgm:pt>
    <dgm:pt modelId="{0C0FF736-C9CA-421C-A6D7-F03A425E8946}">
      <dgm:prSet/>
      <dgm:spPr/>
      <dgm:t>
        <a:bodyPr/>
        <a:lstStyle/>
        <a:p>
          <a:r>
            <a:rPr lang="en-US"/>
            <a:t>Containers</a:t>
          </a:r>
        </a:p>
      </dgm:t>
    </dgm:pt>
    <dgm:pt modelId="{F61644E2-396F-49EA-974A-D320B095424D}" type="sibTrans" cxnId="{D39C3A89-2D29-4549-B18E-302CC57C597C}">
      <dgm:prSet/>
      <dgm:spPr/>
      <dgm:t>
        <a:bodyPr/>
        <a:lstStyle/>
        <a:p>
          <a:endParaRPr lang="en-US"/>
        </a:p>
      </dgm:t>
    </dgm:pt>
    <dgm:pt modelId="{EA3EBD88-8A41-4D06-BD38-68B93D7B19FF}" type="parTrans" cxnId="{D39C3A89-2D29-4549-B18E-302CC57C597C}">
      <dgm:prSet/>
      <dgm:spPr/>
      <dgm:t>
        <a:bodyPr/>
        <a:lstStyle/>
        <a:p>
          <a:endParaRPr lang="en-US"/>
        </a:p>
      </dgm:t>
    </dgm:pt>
    <dgm:pt modelId="{A4426BEA-FDB2-4AA4-8F9C-3E368F201F6B}">
      <dgm:prSet/>
      <dgm:spPr/>
      <dgm:t>
        <a:bodyPr/>
        <a:lstStyle/>
        <a:p>
          <a:r>
            <a:rPr lang="en-US" dirty="0"/>
            <a:t>Microservices</a:t>
          </a:r>
        </a:p>
      </dgm:t>
    </dgm:pt>
    <dgm:pt modelId="{B4C14519-A7AA-45E2-BABF-335A6DDD3A27}" type="sibTrans" cxnId="{7E1B6773-989F-4940-ABA0-22CF194BD8A0}">
      <dgm:prSet/>
      <dgm:spPr/>
      <dgm:t>
        <a:bodyPr/>
        <a:lstStyle/>
        <a:p>
          <a:endParaRPr lang="en-US"/>
        </a:p>
      </dgm:t>
    </dgm:pt>
    <dgm:pt modelId="{D9BB7D95-4CBB-4362-8BF9-24894EEC6EB5}" type="parTrans" cxnId="{7E1B6773-989F-4940-ABA0-22CF194BD8A0}">
      <dgm:prSet/>
      <dgm:spPr/>
      <dgm:t>
        <a:bodyPr/>
        <a:lstStyle/>
        <a:p>
          <a:endParaRPr lang="en-US"/>
        </a:p>
      </dgm:t>
    </dgm:pt>
    <dgm:pt modelId="{0D44AAB8-5C02-463B-82B3-7FD17E6A6E6E}">
      <dgm:prSet/>
      <dgm:spPr/>
      <dgm:t>
        <a:bodyPr/>
        <a:lstStyle/>
        <a:p>
          <a:r>
            <a:rPr lang="en-US" dirty="0"/>
            <a:t>SQS, SNS, Lambda, Streams</a:t>
          </a:r>
        </a:p>
      </dgm:t>
    </dgm:pt>
    <dgm:pt modelId="{529482C1-ACBB-480E-9CE6-967C41B9F4B0}" type="sibTrans" cxnId="{BAB046EB-7EFC-41A5-92D0-3C2897FF54C1}">
      <dgm:prSet/>
      <dgm:spPr/>
      <dgm:t>
        <a:bodyPr/>
        <a:lstStyle/>
        <a:p>
          <a:endParaRPr lang="en-US"/>
        </a:p>
      </dgm:t>
    </dgm:pt>
    <dgm:pt modelId="{17FB4335-F98C-4BF4-ABD1-4EE8865DE77A}" type="parTrans" cxnId="{BAB046EB-7EFC-41A5-92D0-3C2897FF54C1}">
      <dgm:prSet/>
      <dgm:spPr/>
      <dgm:t>
        <a:bodyPr/>
        <a:lstStyle/>
        <a:p>
          <a:endParaRPr lang="en-US"/>
        </a:p>
      </dgm:t>
    </dgm:pt>
    <dgm:pt modelId="{D98FCCBF-9D31-4742-96BC-2C4F2A1C437C}">
      <dgm:prSet/>
      <dgm:spPr/>
      <dgm:t>
        <a:bodyPr/>
        <a:lstStyle/>
        <a:p>
          <a:r>
            <a:rPr lang="en-US" dirty="0"/>
            <a:t>Auto Scaling/Load Balancing</a:t>
          </a:r>
        </a:p>
      </dgm:t>
    </dgm:pt>
    <dgm:pt modelId="{80FD0363-C8C4-4CD3-87F8-F6D43A97D7E0}" type="sibTrans" cxnId="{519B184F-E62A-4FD2-92F6-7F7E55B05B4E}">
      <dgm:prSet/>
      <dgm:spPr/>
      <dgm:t>
        <a:bodyPr/>
        <a:lstStyle/>
        <a:p>
          <a:endParaRPr lang="en-US"/>
        </a:p>
      </dgm:t>
    </dgm:pt>
    <dgm:pt modelId="{2D1576EB-F8E2-4B98-B32E-D8992B51DFBF}" type="parTrans" cxnId="{519B184F-E62A-4FD2-92F6-7F7E55B05B4E}">
      <dgm:prSet/>
      <dgm:spPr/>
      <dgm:t>
        <a:bodyPr/>
        <a:lstStyle/>
        <a:p>
          <a:endParaRPr lang="en-US"/>
        </a:p>
      </dgm:t>
    </dgm:pt>
    <dgm:pt modelId="{C7E97BA9-0CF6-48D2-8D4C-A59751F564F4}" type="pres">
      <dgm:prSet presAssocID="{37C484CC-F4EE-47EB-A2FB-F0B6B16DD233}" presName="linear" presStyleCnt="0">
        <dgm:presLayoutVars>
          <dgm:animLvl val="lvl"/>
          <dgm:resizeHandles val="exact"/>
        </dgm:presLayoutVars>
      </dgm:prSet>
      <dgm:spPr/>
    </dgm:pt>
    <dgm:pt modelId="{8C239B1A-80A6-4526-9CAF-2C238C5F1383}" type="pres">
      <dgm:prSet presAssocID="{54AA7971-461B-47D5-A55A-BC4AE32D571D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48855CC-D6D1-4734-AC79-0B948A54220D}" type="pres">
      <dgm:prSet presAssocID="{864C2A05-834F-499F-9B0E-A7C6154E7F71}" presName="spacer" presStyleCnt="0"/>
      <dgm:spPr/>
    </dgm:pt>
    <dgm:pt modelId="{94F9D2A5-E2BA-4DA4-84B7-086CB2E99BC8}" type="pres">
      <dgm:prSet presAssocID="{09C9432F-42FB-4471-9064-ADD88299F46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BF932B69-D176-4CD0-A0BA-0C2780D8700A}" type="pres">
      <dgm:prSet presAssocID="{B59937B5-02FB-45F3-B0D0-64E5C5598618}" presName="spacer" presStyleCnt="0"/>
      <dgm:spPr/>
    </dgm:pt>
    <dgm:pt modelId="{35CCC4AE-8D77-45BF-A9C5-3770544315AA}" type="pres">
      <dgm:prSet presAssocID="{88920BFC-4802-4444-AD4B-812CD19E2C3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6874D3B7-C993-4B8B-BDB7-BD7A9BE3F4E0}" type="pres">
      <dgm:prSet presAssocID="{D5B36B07-2210-4168-BF33-2236B5A2F369}" presName="spacer" presStyleCnt="0"/>
      <dgm:spPr/>
    </dgm:pt>
    <dgm:pt modelId="{AF2BD1C3-9999-463A-A3F9-DD6CD2C90C91}" type="pres">
      <dgm:prSet presAssocID="{DD1A8F10-711E-4F75-97F2-4DF5E0606CC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4C87E1F-51F2-4696-9BC8-76256619027E}" type="pres">
      <dgm:prSet presAssocID="{DD1A8F10-711E-4F75-97F2-4DF5E0606CCF}" presName="childText" presStyleLbl="revTx" presStyleIdx="0" presStyleCnt="1">
        <dgm:presLayoutVars>
          <dgm:bulletEnabled val="1"/>
        </dgm:presLayoutVars>
      </dgm:prSet>
      <dgm:spPr/>
    </dgm:pt>
    <dgm:pt modelId="{5FCC4ACE-35B0-4FF4-B8B7-1C9AB1420EA3}" type="pres">
      <dgm:prSet presAssocID="{6808AF9E-352C-44DF-858E-E258D4E6AF13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8B1DE82-0410-49E1-B3BA-30CCD75DFD05}" type="pres">
      <dgm:prSet presAssocID="{1D1064EE-7775-4CE7-B22A-0F681A9B8775}" presName="spacer" presStyleCnt="0"/>
      <dgm:spPr/>
    </dgm:pt>
    <dgm:pt modelId="{D60C3284-047C-49DE-ACF2-0C55F94F794D}" type="pres">
      <dgm:prSet presAssocID="{FAC6DB1D-BCA2-4613-8EDF-FFDABA893C6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A29045C-656F-4FA0-857E-3F1A06135299}" type="pres">
      <dgm:prSet presAssocID="{44A1863A-9C0B-4B75-AAB5-F81D5FFF3E45}" presName="spacer" presStyleCnt="0"/>
      <dgm:spPr/>
    </dgm:pt>
    <dgm:pt modelId="{56ABEA0C-52C2-4AAB-A586-D26E0E6A319A}" type="pres">
      <dgm:prSet presAssocID="{61324F45-27F9-4FAC-AE4C-59287E408E13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16764D7-E391-4528-845F-A95979626B5F}" type="pres">
      <dgm:prSet presAssocID="{5971D1D5-9740-42D4-A74A-8AB451E9C458}" presName="spacer" presStyleCnt="0"/>
      <dgm:spPr/>
    </dgm:pt>
    <dgm:pt modelId="{36AA7D0B-1943-4030-81CF-7E4BBF786CD7}" type="pres">
      <dgm:prSet presAssocID="{C03F50B3-97D8-4510-80D6-FFC37C878CE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F68D4913-0DF6-41A8-9D44-1E529CF96666}" srcId="{37C484CC-F4EE-47EB-A2FB-F0B6B16DD233}" destId="{C03F50B3-97D8-4510-80D6-FFC37C878CEF}" srcOrd="7" destOrd="0" parTransId="{10AF1808-2130-4899-A177-7CE9DB4B43BC}" sibTransId="{7E24A843-4D10-4869-85F3-BBC62322DFBA}"/>
    <dgm:cxn modelId="{AFB86B17-5D89-4A43-87B4-E2AE3F61FC9C}" type="presOf" srcId="{88920BFC-4802-4444-AD4B-812CD19E2C37}" destId="{35CCC4AE-8D77-45BF-A9C5-3770544315AA}" srcOrd="0" destOrd="0" presId="urn:microsoft.com/office/officeart/2005/8/layout/vList2"/>
    <dgm:cxn modelId="{6632B620-F383-40FF-B685-1D71B4160FCA}" type="presOf" srcId="{6808AF9E-352C-44DF-858E-E258D4E6AF13}" destId="{5FCC4ACE-35B0-4FF4-B8B7-1C9AB1420EA3}" srcOrd="0" destOrd="0" presId="urn:microsoft.com/office/officeart/2005/8/layout/vList2"/>
    <dgm:cxn modelId="{84F60B5C-9F39-4D69-B8B1-3E88654F88FD}" type="presOf" srcId="{0C0FF736-C9CA-421C-A6D7-F03A425E8946}" destId="{24C87E1F-51F2-4696-9BC8-76256619027E}" srcOrd="0" destOrd="2" presId="urn:microsoft.com/office/officeart/2005/8/layout/vList2"/>
    <dgm:cxn modelId="{20A0E65C-BEEC-44AD-B40E-4708C4744208}" srcId="{DD1A8F10-711E-4F75-97F2-4DF5E0606CCF}" destId="{71743F18-E6DD-4206-937E-FEC391B20608}" srcOrd="1" destOrd="0" parTransId="{F0A80750-4DD0-4FA8-88B1-D0586E7DA8C5}" sibTransId="{AA824996-43CA-4688-9466-E1A19DA32E2A}"/>
    <dgm:cxn modelId="{7D6CD449-2EFA-4016-8B52-F2ED28A54728}" srcId="{37C484CC-F4EE-47EB-A2FB-F0B6B16DD233}" destId="{FAC6DB1D-BCA2-4613-8EDF-FFDABA893C6D}" srcOrd="5" destOrd="0" parTransId="{FB69C5E2-5451-4FA1-A335-BBA6730D922A}" sibTransId="{44A1863A-9C0B-4B75-AAB5-F81D5FFF3E45}"/>
    <dgm:cxn modelId="{E52C096B-A417-467A-993F-F2E4911C0F2A}" type="presOf" srcId="{0D44AAB8-5C02-463B-82B3-7FD17E6A6E6E}" destId="{24C87E1F-51F2-4696-9BC8-76256619027E}" srcOrd="0" destOrd="4" presId="urn:microsoft.com/office/officeart/2005/8/layout/vList2"/>
    <dgm:cxn modelId="{519B184F-E62A-4FD2-92F6-7F7E55B05B4E}" srcId="{DD1A8F10-711E-4F75-97F2-4DF5E0606CCF}" destId="{D98FCCBF-9D31-4742-96BC-2C4F2A1C437C}" srcOrd="4" destOrd="0" parTransId="{2D1576EB-F8E2-4B98-B32E-D8992B51DFBF}" sibTransId="{80FD0363-C8C4-4CD3-87F8-F6D43A97D7E0}"/>
    <dgm:cxn modelId="{2232466F-939A-48A6-AF09-DFE1C204FA4F}" type="presOf" srcId="{F02BFDB3-98FA-4DF1-80E2-FAB0F39CD1DE}" destId="{24C87E1F-51F2-4696-9BC8-76256619027E}" srcOrd="0" destOrd="0" presId="urn:microsoft.com/office/officeart/2005/8/layout/vList2"/>
    <dgm:cxn modelId="{7E1B6773-989F-4940-ABA0-22CF194BD8A0}" srcId="{DD1A8F10-711E-4F75-97F2-4DF5E0606CCF}" destId="{A4426BEA-FDB2-4AA4-8F9C-3E368F201F6B}" srcOrd="3" destOrd="0" parTransId="{D9BB7D95-4CBB-4362-8BF9-24894EEC6EB5}" sibTransId="{B4C14519-A7AA-45E2-BABF-335A6DDD3A27}"/>
    <dgm:cxn modelId="{CDE48576-E70A-4733-B59C-595643655191}" srcId="{37C484CC-F4EE-47EB-A2FB-F0B6B16DD233}" destId="{54AA7971-461B-47D5-A55A-BC4AE32D571D}" srcOrd="0" destOrd="0" parTransId="{587326E8-B664-47A9-A08A-1DB4068E716C}" sibTransId="{864C2A05-834F-499F-9B0E-A7C6154E7F71}"/>
    <dgm:cxn modelId="{276BBA77-5150-4D81-A132-B83F912570F5}" type="presOf" srcId="{DD1A8F10-711E-4F75-97F2-4DF5E0606CCF}" destId="{AF2BD1C3-9999-463A-A3F9-DD6CD2C90C91}" srcOrd="0" destOrd="0" presId="urn:microsoft.com/office/officeart/2005/8/layout/vList2"/>
    <dgm:cxn modelId="{31658A59-3DD5-4446-8F66-92EDD862E6B4}" srcId="{37C484CC-F4EE-47EB-A2FB-F0B6B16DD233}" destId="{61324F45-27F9-4FAC-AE4C-59287E408E13}" srcOrd="6" destOrd="0" parTransId="{0A39A643-33D0-4DB7-8B33-B25DD0D792EF}" sibTransId="{5971D1D5-9740-42D4-A74A-8AB451E9C458}"/>
    <dgm:cxn modelId="{D39C3A89-2D29-4549-B18E-302CC57C597C}" srcId="{DD1A8F10-711E-4F75-97F2-4DF5E0606CCF}" destId="{0C0FF736-C9CA-421C-A6D7-F03A425E8946}" srcOrd="2" destOrd="0" parTransId="{EA3EBD88-8A41-4D06-BD38-68B93D7B19FF}" sibTransId="{F61644E2-396F-49EA-974A-D320B095424D}"/>
    <dgm:cxn modelId="{20DA8D8E-ED4A-4FBC-BABF-6A7DB51C4CA5}" type="presOf" srcId="{37C484CC-F4EE-47EB-A2FB-F0B6B16DD233}" destId="{C7E97BA9-0CF6-48D2-8D4C-A59751F564F4}" srcOrd="0" destOrd="0" presId="urn:microsoft.com/office/officeart/2005/8/layout/vList2"/>
    <dgm:cxn modelId="{98AAEC95-B595-41F5-85F5-EA1D0E17B3C2}" type="presOf" srcId="{FAC6DB1D-BCA2-4613-8EDF-FFDABA893C6D}" destId="{D60C3284-047C-49DE-ACF2-0C55F94F794D}" srcOrd="0" destOrd="0" presId="urn:microsoft.com/office/officeart/2005/8/layout/vList2"/>
    <dgm:cxn modelId="{7B33A697-D93F-4A4A-BAD5-B5509794B57A}" type="presOf" srcId="{C03F50B3-97D8-4510-80D6-FFC37C878CEF}" destId="{36AA7D0B-1943-4030-81CF-7E4BBF786CD7}" srcOrd="0" destOrd="0" presId="urn:microsoft.com/office/officeart/2005/8/layout/vList2"/>
    <dgm:cxn modelId="{F951E09A-26E3-4D33-BDDA-AB0330E39109}" srcId="{DD1A8F10-711E-4F75-97F2-4DF5E0606CCF}" destId="{F02BFDB3-98FA-4DF1-80E2-FAB0F39CD1DE}" srcOrd="0" destOrd="0" parTransId="{71BA167F-ED6F-4848-BF5F-C17C885E6BB2}" sibTransId="{12A1FCFB-5E24-4A37-A5F5-4E15E6AB5E4C}"/>
    <dgm:cxn modelId="{4A0DECA1-CBC1-4EF9-9447-5F5E8BD5974D}" type="presOf" srcId="{D98FCCBF-9D31-4742-96BC-2C4F2A1C437C}" destId="{24C87E1F-51F2-4696-9BC8-76256619027E}" srcOrd="0" destOrd="5" presId="urn:microsoft.com/office/officeart/2005/8/layout/vList2"/>
    <dgm:cxn modelId="{80C67EBB-95C9-467B-BEDE-B312FF51658F}" type="presOf" srcId="{09C9432F-42FB-4471-9064-ADD88299F461}" destId="{94F9D2A5-E2BA-4DA4-84B7-086CB2E99BC8}" srcOrd="0" destOrd="0" presId="urn:microsoft.com/office/officeart/2005/8/layout/vList2"/>
    <dgm:cxn modelId="{672FE6C1-0C67-4BEB-8206-8E96038FCB12}" type="presOf" srcId="{54AA7971-461B-47D5-A55A-BC4AE32D571D}" destId="{8C239B1A-80A6-4526-9CAF-2C238C5F1383}" srcOrd="0" destOrd="0" presId="urn:microsoft.com/office/officeart/2005/8/layout/vList2"/>
    <dgm:cxn modelId="{BE46EDD3-0AE6-40C4-97FB-AFED21DE966B}" srcId="{37C484CC-F4EE-47EB-A2FB-F0B6B16DD233}" destId="{DD1A8F10-711E-4F75-97F2-4DF5E0606CCF}" srcOrd="3" destOrd="0" parTransId="{FC81E145-8C74-4F24-AC6E-A01376CDCE73}" sibTransId="{B2D2A6F4-CC8F-477F-B24F-29FCBEE24231}"/>
    <dgm:cxn modelId="{0F2EEFD7-FD6F-4093-BD9C-0808026FD74E}" type="presOf" srcId="{71743F18-E6DD-4206-937E-FEC391B20608}" destId="{24C87E1F-51F2-4696-9BC8-76256619027E}" srcOrd="0" destOrd="1" presId="urn:microsoft.com/office/officeart/2005/8/layout/vList2"/>
    <dgm:cxn modelId="{72F79AD9-0F7B-4F92-9FCC-B165119185E6}" srcId="{37C484CC-F4EE-47EB-A2FB-F0B6B16DD233}" destId="{88920BFC-4802-4444-AD4B-812CD19E2C37}" srcOrd="2" destOrd="0" parTransId="{9E5513FB-7149-43F0-ABF8-269E8EBC1D2D}" sibTransId="{D5B36B07-2210-4168-BF33-2236B5A2F369}"/>
    <dgm:cxn modelId="{BAB046EB-7EFC-41A5-92D0-3C2897FF54C1}" srcId="{A4426BEA-FDB2-4AA4-8F9C-3E368F201F6B}" destId="{0D44AAB8-5C02-463B-82B3-7FD17E6A6E6E}" srcOrd="0" destOrd="0" parTransId="{17FB4335-F98C-4BF4-ABD1-4EE8865DE77A}" sibTransId="{529482C1-ACBB-480E-9CE6-967C41B9F4B0}"/>
    <dgm:cxn modelId="{9342FFEC-D01F-4DD6-9FA9-94874C5A71DE}" srcId="{37C484CC-F4EE-47EB-A2FB-F0B6B16DD233}" destId="{09C9432F-42FB-4471-9064-ADD88299F461}" srcOrd="1" destOrd="0" parTransId="{4ADC9AFB-4019-4246-8AF4-89471FAA5FD7}" sibTransId="{B59937B5-02FB-45F3-B0D0-64E5C5598618}"/>
    <dgm:cxn modelId="{7544F2F3-D579-4D0C-B928-B83216EAF2D4}" srcId="{37C484CC-F4EE-47EB-A2FB-F0B6B16DD233}" destId="{6808AF9E-352C-44DF-858E-E258D4E6AF13}" srcOrd="4" destOrd="0" parTransId="{3D3BCB2D-871B-410E-89E6-F5E819FB2236}" sibTransId="{1D1064EE-7775-4CE7-B22A-0F681A9B8775}"/>
    <dgm:cxn modelId="{1FF278F6-5BBB-4283-9F53-03B97CB5AA4A}" type="presOf" srcId="{61324F45-27F9-4FAC-AE4C-59287E408E13}" destId="{56ABEA0C-52C2-4AAB-A586-D26E0E6A319A}" srcOrd="0" destOrd="0" presId="urn:microsoft.com/office/officeart/2005/8/layout/vList2"/>
    <dgm:cxn modelId="{9AEDDBF7-439C-4167-A599-53903AC21D2D}" type="presOf" srcId="{A4426BEA-FDB2-4AA4-8F9C-3E368F201F6B}" destId="{24C87E1F-51F2-4696-9BC8-76256619027E}" srcOrd="0" destOrd="3" presId="urn:microsoft.com/office/officeart/2005/8/layout/vList2"/>
    <dgm:cxn modelId="{4B56147B-80AC-42B3-8E3C-87BCE2EF33B9}" type="presParOf" srcId="{C7E97BA9-0CF6-48D2-8D4C-A59751F564F4}" destId="{8C239B1A-80A6-4526-9CAF-2C238C5F1383}" srcOrd="0" destOrd="0" presId="urn:microsoft.com/office/officeart/2005/8/layout/vList2"/>
    <dgm:cxn modelId="{04A1E486-5823-4D0C-B237-C6024C2DAE2D}" type="presParOf" srcId="{C7E97BA9-0CF6-48D2-8D4C-A59751F564F4}" destId="{C48855CC-D6D1-4734-AC79-0B948A54220D}" srcOrd="1" destOrd="0" presId="urn:microsoft.com/office/officeart/2005/8/layout/vList2"/>
    <dgm:cxn modelId="{B808431F-9496-4674-BE8E-4E605A078E48}" type="presParOf" srcId="{C7E97BA9-0CF6-48D2-8D4C-A59751F564F4}" destId="{94F9D2A5-E2BA-4DA4-84B7-086CB2E99BC8}" srcOrd="2" destOrd="0" presId="urn:microsoft.com/office/officeart/2005/8/layout/vList2"/>
    <dgm:cxn modelId="{F973E523-3C38-4338-BB4F-0D9D0EDD40A0}" type="presParOf" srcId="{C7E97BA9-0CF6-48D2-8D4C-A59751F564F4}" destId="{BF932B69-D176-4CD0-A0BA-0C2780D8700A}" srcOrd="3" destOrd="0" presId="urn:microsoft.com/office/officeart/2005/8/layout/vList2"/>
    <dgm:cxn modelId="{3144DEF1-2300-44AD-A6FB-ADA266CA4E1B}" type="presParOf" srcId="{C7E97BA9-0CF6-48D2-8D4C-A59751F564F4}" destId="{35CCC4AE-8D77-45BF-A9C5-3770544315AA}" srcOrd="4" destOrd="0" presId="urn:microsoft.com/office/officeart/2005/8/layout/vList2"/>
    <dgm:cxn modelId="{78A15989-392D-4565-B708-254D03E44DDD}" type="presParOf" srcId="{C7E97BA9-0CF6-48D2-8D4C-A59751F564F4}" destId="{6874D3B7-C993-4B8B-BDB7-BD7A9BE3F4E0}" srcOrd="5" destOrd="0" presId="urn:microsoft.com/office/officeart/2005/8/layout/vList2"/>
    <dgm:cxn modelId="{44B76D5D-C8C1-43A5-A0D3-591A3728B84D}" type="presParOf" srcId="{C7E97BA9-0CF6-48D2-8D4C-A59751F564F4}" destId="{AF2BD1C3-9999-463A-A3F9-DD6CD2C90C91}" srcOrd="6" destOrd="0" presId="urn:microsoft.com/office/officeart/2005/8/layout/vList2"/>
    <dgm:cxn modelId="{5DD4F91B-82CC-45F1-B609-02AD07270DB2}" type="presParOf" srcId="{C7E97BA9-0CF6-48D2-8D4C-A59751F564F4}" destId="{24C87E1F-51F2-4696-9BC8-76256619027E}" srcOrd="7" destOrd="0" presId="urn:microsoft.com/office/officeart/2005/8/layout/vList2"/>
    <dgm:cxn modelId="{3EAF5CD2-0FA8-481B-A73B-D445260F65FA}" type="presParOf" srcId="{C7E97BA9-0CF6-48D2-8D4C-A59751F564F4}" destId="{5FCC4ACE-35B0-4FF4-B8B7-1C9AB1420EA3}" srcOrd="8" destOrd="0" presId="urn:microsoft.com/office/officeart/2005/8/layout/vList2"/>
    <dgm:cxn modelId="{0F66F26B-2F3F-4F73-B941-AF4B79FD3FE6}" type="presParOf" srcId="{C7E97BA9-0CF6-48D2-8D4C-A59751F564F4}" destId="{78B1DE82-0410-49E1-B3BA-30CCD75DFD05}" srcOrd="9" destOrd="0" presId="urn:microsoft.com/office/officeart/2005/8/layout/vList2"/>
    <dgm:cxn modelId="{7F4A1095-63CC-44F2-82CF-937D6574DF9B}" type="presParOf" srcId="{C7E97BA9-0CF6-48D2-8D4C-A59751F564F4}" destId="{D60C3284-047C-49DE-ACF2-0C55F94F794D}" srcOrd="10" destOrd="0" presId="urn:microsoft.com/office/officeart/2005/8/layout/vList2"/>
    <dgm:cxn modelId="{179A2B0A-5D80-4245-A6BA-EE8152B91ED8}" type="presParOf" srcId="{C7E97BA9-0CF6-48D2-8D4C-A59751F564F4}" destId="{EA29045C-656F-4FA0-857E-3F1A06135299}" srcOrd="11" destOrd="0" presId="urn:microsoft.com/office/officeart/2005/8/layout/vList2"/>
    <dgm:cxn modelId="{3F89C85E-EBD8-4977-88AC-A6ECC8A01B82}" type="presParOf" srcId="{C7E97BA9-0CF6-48D2-8D4C-A59751F564F4}" destId="{56ABEA0C-52C2-4AAB-A586-D26E0E6A319A}" srcOrd="12" destOrd="0" presId="urn:microsoft.com/office/officeart/2005/8/layout/vList2"/>
    <dgm:cxn modelId="{6FA02EFA-1D4C-4382-9A4A-5AC3E7689F03}" type="presParOf" srcId="{C7E97BA9-0CF6-48D2-8D4C-A59751F564F4}" destId="{816764D7-E391-4528-845F-A95979626B5F}" srcOrd="13" destOrd="0" presId="urn:microsoft.com/office/officeart/2005/8/layout/vList2"/>
    <dgm:cxn modelId="{267366ED-BD6B-427D-A844-5FD4B3987C61}" type="presParOf" srcId="{C7E97BA9-0CF6-48D2-8D4C-A59751F564F4}" destId="{36AA7D0B-1943-4030-81CF-7E4BBF786CD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39B1A-80A6-4526-9CAF-2C238C5F1383}">
      <dsp:nvSpPr>
        <dsp:cNvPr id="0" name=""/>
        <dsp:cNvSpPr/>
      </dsp:nvSpPr>
      <dsp:spPr>
        <a:xfrm>
          <a:off x="0" y="378485"/>
          <a:ext cx="6797675" cy="407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Common Uses, Advantages of Cloud</a:t>
          </a:r>
        </a:p>
      </dsp:txBody>
      <dsp:txXfrm>
        <a:off x="19904" y="398389"/>
        <a:ext cx="6757867" cy="367937"/>
      </dsp:txXfrm>
    </dsp:sp>
    <dsp:sp modelId="{94F9D2A5-E2BA-4DA4-84B7-086CB2E99BC8}">
      <dsp:nvSpPr>
        <dsp:cNvPr id="0" name=""/>
        <dsp:cNvSpPr/>
      </dsp:nvSpPr>
      <dsp:spPr>
        <a:xfrm>
          <a:off x="0" y="835190"/>
          <a:ext cx="6797675" cy="407745"/>
        </a:xfrm>
        <a:prstGeom prst="roundRect">
          <a:avLst/>
        </a:prstGeom>
        <a:solidFill>
          <a:schemeClr val="accent2">
            <a:hueOff val="5577"/>
            <a:satOff val="-3839"/>
            <a:lumOff val="-9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What is AWS?</a:t>
          </a:r>
        </a:p>
      </dsp:txBody>
      <dsp:txXfrm>
        <a:off x="19904" y="855094"/>
        <a:ext cx="6757867" cy="367937"/>
      </dsp:txXfrm>
    </dsp:sp>
    <dsp:sp modelId="{35CCC4AE-8D77-45BF-A9C5-3770544315AA}">
      <dsp:nvSpPr>
        <dsp:cNvPr id="0" name=""/>
        <dsp:cNvSpPr/>
      </dsp:nvSpPr>
      <dsp:spPr>
        <a:xfrm>
          <a:off x="0" y="1291895"/>
          <a:ext cx="6797675" cy="407745"/>
        </a:xfrm>
        <a:prstGeom prst="roundRect">
          <a:avLst/>
        </a:prstGeom>
        <a:solidFill>
          <a:schemeClr val="accent2">
            <a:hueOff val="11154"/>
            <a:satOff val="-7679"/>
            <a:lumOff val="-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Is AWS a SaaS, PaaS, or IaaS?</a:t>
          </a:r>
        </a:p>
      </dsp:txBody>
      <dsp:txXfrm>
        <a:off x="19904" y="1311799"/>
        <a:ext cx="6757867" cy="367937"/>
      </dsp:txXfrm>
    </dsp:sp>
    <dsp:sp modelId="{AF2BD1C3-9999-463A-A3F9-DD6CD2C90C91}">
      <dsp:nvSpPr>
        <dsp:cNvPr id="0" name=""/>
        <dsp:cNvSpPr/>
      </dsp:nvSpPr>
      <dsp:spPr>
        <a:xfrm>
          <a:off x="0" y="1748601"/>
          <a:ext cx="6797675" cy="407745"/>
        </a:xfrm>
        <a:prstGeom prst="roundRect">
          <a:avLst/>
        </a:prstGeom>
        <a:solidFill>
          <a:schemeClr val="accent2">
            <a:hueOff val="16731"/>
            <a:satOff val="-11518"/>
            <a:lumOff val="-29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AWS Basics: Tools, Building Blocks, Containers,  Instances, Services</a:t>
          </a:r>
        </a:p>
      </dsp:txBody>
      <dsp:txXfrm>
        <a:off x="19904" y="1768505"/>
        <a:ext cx="6757867" cy="367937"/>
      </dsp:txXfrm>
    </dsp:sp>
    <dsp:sp modelId="{24C87E1F-51F2-4696-9BC8-76256619027E}">
      <dsp:nvSpPr>
        <dsp:cNvPr id="0" name=""/>
        <dsp:cNvSpPr/>
      </dsp:nvSpPr>
      <dsp:spPr>
        <a:xfrm>
          <a:off x="0" y="2156346"/>
          <a:ext cx="6797675" cy="1337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Tools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Storage, HW, Network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Containers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Microservices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SQS, SNS, Lambda, Streams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Auto Scaling/Load Balancing</a:t>
          </a:r>
        </a:p>
      </dsp:txBody>
      <dsp:txXfrm>
        <a:off x="0" y="2156346"/>
        <a:ext cx="6797675" cy="1337219"/>
      </dsp:txXfrm>
    </dsp:sp>
    <dsp:sp modelId="{5FCC4ACE-35B0-4FF4-B8B7-1C9AB1420EA3}">
      <dsp:nvSpPr>
        <dsp:cNvPr id="0" name=""/>
        <dsp:cNvSpPr/>
      </dsp:nvSpPr>
      <dsp:spPr>
        <a:xfrm>
          <a:off x="0" y="3493566"/>
          <a:ext cx="6797675" cy="407745"/>
        </a:xfrm>
        <a:prstGeom prst="roundRect">
          <a:avLst/>
        </a:prstGeom>
        <a:solidFill>
          <a:schemeClr val="accent2">
            <a:hueOff val="22307"/>
            <a:satOff val="-15358"/>
            <a:lumOff val="-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AWS Build Considerations: Deployment, Managed or UnManaged, Purpose</a:t>
          </a:r>
        </a:p>
      </dsp:txBody>
      <dsp:txXfrm>
        <a:off x="19904" y="3513470"/>
        <a:ext cx="6757867" cy="367937"/>
      </dsp:txXfrm>
    </dsp:sp>
    <dsp:sp modelId="{D60C3284-047C-49DE-ACF2-0C55F94F794D}">
      <dsp:nvSpPr>
        <dsp:cNvPr id="0" name=""/>
        <dsp:cNvSpPr/>
      </dsp:nvSpPr>
      <dsp:spPr>
        <a:xfrm>
          <a:off x="0" y="3950271"/>
          <a:ext cx="6797675" cy="407745"/>
        </a:xfrm>
        <a:prstGeom prst="roundRect">
          <a:avLst/>
        </a:prstGeom>
        <a:solidFill>
          <a:schemeClr val="accent2">
            <a:hueOff val="27884"/>
            <a:satOff val="-19197"/>
            <a:lumOff val="-49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AWS Deployment Considerations: Tools and Strategies</a:t>
          </a:r>
        </a:p>
      </dsp:txBody>
      <dsp:txXfrm>
        <a:off x="19904" y="3970175"/>
        <a:ext cx="6757867" cy="367937"/>
      </dsp:txXfrm>
    </dsp:sp>
    <dsp:sp modelId="{56ABEA0C-52C2-4AAB-A586-D26E0E6A319A}">
      <dsp:nvSpPr>
        <dsp:cNvPr id="0" name=""/>
        <dsp:cNvSpPr/>
      </dsp:nvSpPr>
      <dsp:spPr>
        <a:xfrm>
          <a:off x="0" y="4406976"/>
          <a:ext cx="6797675" cy="407745"/>
        </a:xfrm>
        <a:prstGeom prst="roundRect">
          <a:avLst/>
        </a:prstGeom>
        <a:solidFill>
          <a:schemeClr val="accent2">
            <a:hueOff val="33461"/>
            <a:satOff val="-23037"/>
            <a:lumOff val="-5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Monitoring</a:t>
          </a:r>
        </a:p>
      </dsp:txBody>
      <dsp:txXfrm>
        <a:off x="19904" y="4426880"/>
        <a:ext cx="6757867" cy="367937"/>
      </dsp:txXfrm>
    </dsp:sp>
    <dsp:sp modelId="{36AA7D0B-1943-4030-81CF-7E4BBF786CD7}">
      <dsp:nvSpPr>
        <dsp:cNvPr id="0" name=""/>
        <dsp:cNvSpPr/>
      </dsp:nvSpPr>
      <dsp:spPr>
        <a:xfrm>
          <a:off x="0" y="4863681"/>
          <a:ext cx="6797675" cy="407745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Optimization</a:t>
          </a:r>
        </a:p>
      </dsp:txBody>
      <dsp:txXfrm>
        <a:off x="19904" y="4883585"/>
        <a:ext cx="6757867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5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8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0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7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2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0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1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4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92CDB5-4439-4BCE-BCF6-09B3FECFE789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DB7FA-2459-4811-959D-0D5C4132D4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3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3.jp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.jpg"/><Relationship Id="rId3" Type="http://schemas.openxmlformats.org/officeDocument/2006/relationships/image" Target="../media/image4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61.png"/><Relationship Id="rId5" Type="http://schemas.openxmlformats.org/officeDocument/2006/relationships/image" Target="../media/image44.png"/><Relationship Id="rId10" Type="http://schemas.openxmlformats.org/officeDocument/2006/relationships/image" Target="../media/image60.png"/><Relationship Id="rId4" Type="http://schemas.openxmlformats.org/officeDocument/2006/relationships/image" Target="../media/image43.png"/><Relationship Id="rId9" Type="http://schemas.openxmlformats.org/officeDocument/2006/relationships/image" Target="../media/image59.png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2.png"/><Relationship Id="rId5" Type="http://schemas.openxmlformats.org/officeDocument/2006/relationships/image" Target="../media/image73.png"/><Relationship Id="rId10" Type="http://schemas.openxmlformats.org/officeDocument/2006/relationships/image" Target="../media/image3.jp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9.png"/><Relationship Id="rId7" Type="http://schemas.openxmlformats.org/officeDocument/2006/relationships/image" Target="../media/image3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jp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3" Type="http://schemas.openxmlformats.org/officeDocument/2006/relationships/image" Target="../media/image21.png"/><Relationship Id="rId7" Type="http://schemas.openxmlformats.org/officeDocument/2006/relationships/image" Target="../media/image106.png"/><Relationship Id="rId12" Type="http://schemas.openxmlformats.org/officeDocument/2006/relationships/image" Target="../media/image2.png"/><Relationship Id="rId17" Type="http://schemas.openxmlformats.org/officeDocument/2006/relationships/image" Target="../media/image114.png"/><Relationship Id="rId2" Type="http://schemas.openxmlformats.org/officeDocument/2006/relationships/image" Target="../media/image102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3.jpg"/><Relationship Id="rId5" Type="http://schemas.openxmlformats.org/officeDocument/2006/relationships/image" Target="../media/image104.png"/><Relationship Id="rId15" Type="http://schemas.openxmlformats.org/officeDocument/2006/relationships/image" Target="../media/image112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2.png"/><Relationship Id="rId5" Type="http://schemas.openxmlformats.org/officeDocument/2006/relationships/image" Target="../media/image126.png"/><Relationship Id="rId10" Type="http://schemas.openxmlformats.org/officeDocument/2006/relationships/image" Target="../media/image3.jp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2.png"/><Relationship Id="rId5" Type="http://schemas.openxmlformats.org/officeDocument/2006/relationships/image" Target="../media/image134.png"/><Relationship Id="rId10" Type="http://schemas.openxmlformats.org/officeDocument/2006/relationships/image" Target="../media/image3.jp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2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3.jpg"/><Relationship Id="rId2" Type="http://schemas.openxmlformats.org/officeDocument/2006/relationships/image" Target="../media/image133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3.png"/><Relationship Id="rId5" Type="http://schemas.openxmlformats.org/officeDocument/2006/relationships/image" Target="../media/image136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8.png"/><Relationship Id="rId7" Type="http://schemas.openxmlformats.org/officeDocument/2006/relationships/image" Target="../media/image3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plication_programming_interface" TargetMode="External"/><Relationship Id="rId13" Type="http://schemas.openxmlformats.org/officeDocument/2006/relationships/image" Target="../media/image2.png"/><Relationship Id="rId3" Type="http://schemas.openxmlformats.org/officeDocument/2006/relationships/image" Target="../media/image6.jpg"/><Relationship Id="rId7" Type="http://schemas.openxmlformats.org/officeDocument/2006/relationships/hyperlink" Target="https://en.wikipedia.org/wiki/Computing_platform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loud_computing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en.wikipedia.org/wiki/Software_as_a_service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en.wikipedia.org/wiki/Amazon.com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centralstation.com/products/comparisons/amazon-aws_vs_openshift" TargetMode="External"/><Relationship Id="rId2" Type="http://schemas.openxmlformats.org/officeDocument/2006/relationships/hyperlink" Target="https://www.gangboard.com/blog/aws-vs-opensta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1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0" Type="http://schemas.openxmlformats.org/officeDocument/2006/relationships/image" Target="../media/image3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AE803-303E-4D76-BB83-38980764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A General Overview of 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FCACC-166E-437B-BF04-F113E6EE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578975"/>
            <a:ext cx="5451627" cy="338000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F9F3A-3616-4A87-BECF-058F02525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By Mark LaGrone put together for the benefit of the IBM PM/BA group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94BDB6EE-4AC7-47A2-9CD8-45C8BBE49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0D64B-CF0B-443F-8D3C-C0634791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227D-1482-4727-B5EB-D0000587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93" y="38467"/>
            <a:ext cx="10180320" cy="1450757"/>
          </a:xfrm>
        </p:spPr>
        <p:txBody>
          <a:bodyPr/>
          <a:lstStyle/>
          <a:p>
            <a:r>
              <a:rPr lang="en-US" dirty="0"/>
              <a:t>AWS – The Tools – Everything via API Calls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16C82F-9061-4ED3-85E1-CE93C10E3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100" y="1690688"/>
            <a:ext cx="3652558" cy="204974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C0C8D9F-6230-4BF5-80F7-BC43AAE6F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16" y="3429000"/>
            <a:ext cx="3935784" cy="19178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F7E65-E09E-4A10-A5E8-FBE9AD702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94" y="4525749"/>
            <a:ext cx="3483428" cy="22028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68D4F-AD5A-497C-97B0-719B363F8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443" y="2392703"/>
            <a:ext cx="3409039" cy="1709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084B6B-1213-4EEA-9308-285DB30BA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78" y="2342009"/>
            <a:ext cx="3606547" cy="1603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2DA515-3EB4-4D83-B70F-AB655DAECD57}"/>
              </a:ext>
            </a:extLst>
          </p:cNvPr>
          <p:cNvSpPr txBox="1"/>
          <p:nvPr/>
        </p:nvSpPr>
        <p:spPr>
          <a:xfrm>
            <a:off x="248531" y="1825254"/>
            <a:ext cx="273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Management Console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3363C-B118-4B18-B4C1-C6306780006B}"/>
              </a:ext>
            </a:extLst>
          </p:cNvPr>
          <p:cNvSpPr txBox="1"/>
          <p:nvPr/>
        </p:nvSpPr>
        <p:spPr>
          <a:xfrm>
            <a:off x="5173613" y="1842586"/>
            <a:ext cx="104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SDK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3B3D2-260A-4DBC-B50C-C3E281AC2CAE}"/>
              </a:ext>
            </a:extLst>
          </p:cNvPr>
          <p:cNvSpPr txBox="1"/>
          <p:nvPr/>
        </p:nvSpPr>
        <p:spPr>
          <a:xfrm>
            <a:off x="8594458" y="1337326"/>
            <a:ext cx="295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Line Interface (CLI)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664C5-9839-4991-AF54-43A201869154}"/>
              </a:ext>
            </a:extLst>
          </p:cNvPr>
          <p:cNvSpPr txBox="1"/>
          <p:nvPr/>
        </p:nvSpPr>
        <p:spPr>
          <a:xfrm>
            <a:off x="4417540" y="3732904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Contains API calls to AWS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756B6B-696C-4721-92F9-07258D017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417" y="4281150"/>
            <a:ext cx="4295683" cy="1635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1D90DB-C77C-4BDE-88AC-100DA3B2C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379" y="5393202"/>
            <a:ext cx="2194005" cy="1288978"/>
          </a:xfrm>
          <a:prstGeom prst="rect">
            <a:avLst/>
          </a:prstGeom>
        </p:spPr>
      </p:pic>
      <p:pic>
        <p:nvPicPr>
          <p:cNvPr id="17" name="Picture 16" descr="A drawing of a face&#10;&#10;Description automatically generated">
            <a:extLst>
              <a:ext uri="{FF2B5EF4-FFF2-40B4-BE49-F238E27FC236}">
                <a16:creationId xmlns:a16="http://schemas.microsoft.com/office/drawing/2014/main" id="{71A3D064-CFAB-49C7-8300-8E5329D5D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80C647-D682-4B20-8099-06A8624671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0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DB76-EFAA-433B-BA84-0F39E4EAA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831" y="18255"/>
            <a:ext cx="9782249" cy="1325563"/>
          </a:xfrm>
        </p:spPr>
        <p:txBody>
          <a:bodyPr/>
          <a:lstStyle/>
          <a:p>
            <a:r>
              <a:rPr lang="en-US" dirty="0"/>
              <a:t>AWS Management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3F81-5517-4FBE-B8AB-6CD6DE26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D7B84-1F13-4CF1-8EF5-755D2770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91"/>
            <a:ext cx="12192000" cy="5042363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E10E582C-66BB-4E30-BD14-57EA1CB88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47405-E10A-4D9D-8B7A-D24A92DC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9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FF18-11C9-4633-BF74-52A3B1FE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981"/>
          </a:xfrm>
        </p:spPr>
        <p:txBody>
          <a:bodyPr/>
          <a:lstStyle/>
          <a:p>
            <a:r>
              <a:rPr lang="en-US" dirty="0"/>
              <a:t>AWS Management Console -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0793-6173-4022-BA55-69813CF07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625BE-DF1C-4E78-BF4E-230CD111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51" y="1243584"/>
            <a:ext cx="11448891" cy="4852416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655CE7BC-2F43-4EA8-B45A-D08CF48F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00C86-7DD9-4BB4-BF85-973EF39F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1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8E41-6552-4E90-BAF1-A9208EB4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91093"/>
          </a:xfrm>
        </p:spPr>
        <p:txBody>
          <a:bodyPr/>
          <a:lstStyle/>
          <a:p>
            <a:r>
              <a:rPr lang="en-US" dirty="0"/>
              <a:t>AWS Management Console - still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1FB1B-BD32-471F-9D67-56981261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76" y="1298539"/>
            <a:ext cx="8741664" cy="5014344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091EBC68-D3DD-4F77-A7DA-D771419FC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32CDD-6B79-422C-9B39-28BA5A44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8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CE15-D1F1-4151-AD03-41961C48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Management Console -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EFB2-46C7-435A-A459-C9A92FE86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976377"/>
          </a:xfrm>
        </p:spPr>
        <p:txBody>
          <a:bodyPr/>
          <a:lstStyle/>
          <a:p>
            <a:r>
              <a:rPr lang="en-US" i="1" dirty="0"/>
              <a:t>Plus, there are hundreds of other tools, customizations of these tools from AWS NOT listed as well as from other vendors that can be picked up in the AWS Marketplace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8A055-9007-4505-9497-1BDB2BF1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34" y="1998308"/>
            <a:ext cx="8512278" cy="2476715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1BF608D3-4D69-497C-83CE-C0F4264E0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40135-D59E-473E-8475-8021D6523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1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C2436A16-3DC7-4ADF-A61E-26BF08AD0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35" y="2128213"/>
            <a:ext cx="2979171" cy="2061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59A99A-B0AC-4458-A299-965A7421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449" y="2418060"/>
            <a:ext cx="620858" cy="637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E9B3B-9D15-453E-B8F3-89238430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29" y="364850"/>
            <a:ext cx="10925175" cy="1325563"/>
          </a:xfrm>
        </p:spPr>
        <p:txBody>
          <a:bodyPr>
            <a:normAutofit/>
          </a:bodyPr>
          <a:lstStyle/>
          <a:p>
            <a:r>
              <a:rPr lang="en-US" b="1" dirty="0"/>
              <a:t>Building Blocks Storage</a:t>
            </a:r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CFA8F8B-7847-4624-A038-32D6BC492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09" y="1740654"/>
            <a:ext cx="2993236" cy="2993236"/>
          </a:xfrm>
          <a:prstGeom prst="rect">
            <a:avLst/>
          </a:prstGeom>
        </p:spPr>
      </p:pic>
      <p:pic>
        <p:nvPicPr>
          <p:cNvPr id="9" name="Picture 8" descr="A picture containing brick&#10;&#10;Description automatically generated">
            <a:extLst>
              <a:ext uri="{FF2B5EF4-FFF2-40B4-BE49-F238E27FC236}">
                <a16:creationId xmlns:a16="http://schemas.microsoft.com/office/drawing/2014/main" id="{94ED34CD-1CBE-44DE-A166-2072EEBDC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72" y="1932090"/>
            <a:ext cx="2281438" cy="2672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E6D795-373D-40E5-8089-B38F87A45661}"/>
              </a:ext>
            </a:extLst>
          </p:cNvPr>
          <p:cNvSpPr txBox="1"/>
          <p:nvPr/>
        </p:nvSpPr>
        <p:spPr>
          <a:xfrm>
            <a:off x="188778" y="4653340"/>
            <a:ext cx="2132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Elastic Block Storage</a:t>
            </a:r>
          </a:p>
          <a:p>
            <a:r>
              <a:rPr lang="en-US" b="1" dirty="0"/>
              <a:t>               EBS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7F934-FD77-4D2F-80B1-CB0E1F7D9348}"/>
              </a:ext>
            </a:extLst>
          </p:cNvPr>
          <p:cNvSpPr txBox="1"/>
          <p:nvPr/>
        </p:nvSpPr>
        <p:spPr>
          <a:xfrm>
            <a:off x="2752341" y="4622475"/>
            <a:ext cx="1950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Elastic File Storage</a:t>
            </a:r>
          </a:p>
          <a:p>
            <a:r>
              <a:rPr lang="en-US" b="1" dirty="0"/>
              <a:t>               EFS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2FD6A-EBFC-46A8-AE9B-5D9D2F16C6A1}"/>
              </a:ext>
            </a:extLst>
          </p:cNvPr>
          <p:cNvSpPr txBox="1"/>
          <p:nvPr/>
        </p:nvSpPr>
        <p:spPr>
          <a:xfrm>
            <a:off x="5207727" y="4622475"/>
            <a:ext cx="2455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Elastic Object Storage</a:t>
            </a:r>
          </a:p>
          <a:p>
            <a:r>
              <a:rPr lang="en-US" b="1" dirty="0"/>
              <a:t>Simple Storage Solution</a:t>
            </a:r>
          </a:p>
          <a:p>
            <a:r>
              <a:rPr lang="en-US" b="1" dirty="0"/>
              <a:t>                  S3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9F30C7-CF3B-433D-B0FF-FDE42160D9B4}"/>
              </a:ext>
            </a:extLst>
          </p:cNvPr>
          <p:cNvSpPr txBox="1"/>
          <p:nvPr/>
        </p:nvSpPr>
        <p:spPr>
          <a:xfrm>
            <a:off x="7117788" y="2972382"/>
            <a:ext cx="83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Bucket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DA6215-0BEA-438B-A3F5-B8BB0B30D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543" y="3296994"/>
            <a:ext cx="663017" cy="6908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2D31C6-385B-4D7A-A717-05D2BD556A7F}"/>
              </a:ext>
            </a:extLst>
          </p:cNvPr>
          <p:cNvSpPr txBox="1"/>
          <p:nvPr/>
        </p:nvSpPr>
        <p:spPr>
          <a:xfrm>
            <a:off x="7165070" y="3899635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Glacier</a:t>
            </a:r>
          </a:p>
          <a:p>
            <a:r>
              <a:rPr lang="en-US" sz="800" b="1" dirty="0"/>
              <a:t>       (Archive)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546353-3DF9-41E2-88DD-D765332A5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8784" y="2059756"/>
            <a:ext cx="874062" cy="827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B73EFC-DB49-4492-A0A2-6296EB712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7133" y="3326433"/>
            <a:ext cx="799401" cy="6910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E709C27-0796-47BB-84FB-D9C16C695D92}"/>
              </a:ext>
            </a:extLst>
          </p:cNvPr>
          <p:cNvSpPr txBox="1"/>
          <p:nvPr/>
        </p:nvSpPr>
        <p:spPr>
          <a:xfrm>
            <a:off x="9725832" y="5263943"/>
            <a:ext cx="1453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DocumentDB</a:t>
            </a:r>
            <a:endParaRPr lang="en-US" b="1" dirty="0"/>
          </a:p>
          <a:p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1EF2DD-8A5E-4B21-B524-D70BBA694476}"/>
              </a:ext>
            </a:extLst>
          </p:cNvPr>
          <p:cNvSpPr txBox="1"/>
          <p:nvPr/>
        </p:nvSpPr>
        <p:spPr>
          <a:xfrm>
            <a:off x="10327130" y="2879997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331FE4-D997-4E52-BB5D-DA1EF3581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2998" y="3268361"/>
            <a:ext cx="799401" cy="8131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BAD45C-1ABE-4539-8A6A-5ED9D4C489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2997" y="4445900"/>
            <a:ext cx="799401" cy="8434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43850C-1F0E-497E-95E5-23909727114A}"/>
              </a:ext>
            </a:extLst>
          </p:cNvPr>
          <p:cNvSpPr txBox="1"/>
          <p:nvPr/>
        </p:nvSpPr>
        <p:spPr>
          <a:xfrm>
            <a:off x="9751570" y="408148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DynamoDB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FF581D-2A99-4989-8B6B-D27CFD8607BD}"/>
              </a:ext>
            </a:extLst>
          </p:cNvPr>
          <p:cNvSpPr txBox="1"/>
          <p:nvPr/>
        </p:nvSpPr>
        <p:spPr>
          <a:xfrm>
            <a:off x="11015057" y="4076568"/>
            <a:ext cx="10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Neptune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D64D19-A0A2-4A0F-A990-DCEBF2348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84045" y="4513304"/>
            <a:ext cx="835141" cy="7608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9BD3C6-7EC1-4123-973E-30423F84010B}"/>
              </a:ext>
            </a:extLst>
          </p:cNvPr>
          <p:cNvSpPr txBox="1"/>
          <p:nvPr/>
        </p:nvSpPr>
        <p:spPr>
          <a:xfrm>
            <a:off x="11216602" y="5273684"/>
            <a:ext cx="974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Redshift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7F1AE-387F-461C-A652-1F00AFB6DC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2277" y="3352518"/>
            <a:ext cx="687014" cy="72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47970-2099-4F33-B0F7-4230B68E54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1353" y="4495737"/>
            <a:ext cx="832407" cy="7437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FB7A72-0DD1-4D9C-BDAB-36BB765B3492}"/>
              </a:ext>
            </a:extLst>
          </p:cNvPr>
          <p:cNvSpPr txBox="1"/>
          <p:nvPr/>
        </p:nvSpPr>
        <p:spPr>
          <a:xfrm>
            <a:off x="8946420" y="527086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15A6A4-F81B-4937-A961-A013854819F9}"/>
              </a:ext>
            </a:extLst>
          </p:cNvPr>
          <p:cNvSpPr txBox="1"/>
          <p:nvPr/>
        </p:nvSpPr>
        <p:spPr>
          <a:xfrm>
            <a:off x="8898574" y="40765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C186D1-DE0A-4778-AE5C-8C72D8BA592F}"/>
              </a:ext>
            </a:extLst>
          </p:cNvPr>
          <p:cNvSpPr txBox="1"/>
          <p:nvPr/>
        </p:nvSpPr>
        <p:spPr>
          <a:xfrm>
            <a:off x="9069244" y="2866536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CloudFront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4207AA-6CDF-45D7-B0C5-A15EB6F615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1403" y="554401"/>
            <a:ext cx="5481917" cy="4546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E061BA-313E-477B-882D-1AA02D03B5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9767" y="935824"/>
            <a:ext cx="874063" cy="8048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8F4B15E-09BD-44F3-9781-92A9CF9931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88784" y="917896"/>
            <a:ext cx="831273" cy="81106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A0B0249-7785-4101-BDB0-C7388D2815C6}"/>
              </a:ext>
            </a:extLst>
          </p:cNvPr>
          <p:cNvSpPr txBox="1"/>
          <p:nvPr/>
        </p:nvSpPr>
        <p:spPr>
          <a:xfrm>
            <a:off x="9044461" y="1612626"/>
            <a:ext cx="12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ElastiCache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E386A4-F5E6-4BA9-BD51-5B189A332A41}"/>
              </a:ext>
            </a:extLst>
          </p:cNvPr>
          <p:cNvSpPr txBox="1"/>
          <p:nvPr/>
        </p:nvSpPr>
        <p:spPr>
          <a:xfrm>
            <a:off x="10253732" y="1603427"/>
            <a:ext cx="18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Storage Gateway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4AE97-CAF8-4D9B-9734-4F9044C068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5240" y="2050067"/>
            <a:ext cx="753171" cy="813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17D71D-AEF3-40F2-A396-D68A3F9B0AF4}"/>
              </a:ext>
            </a:extLst>
          </p:cNvPr>
          <p:cNvSpPr/>
          <p:nvPr/>
        </p:nvSpPr>
        <p:spPr>
          <a:xfrm>
            <a:off x="5662866" y="365838"/>
            <a:ext cx="1721224" cy="794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15FDA-CFD6-4D53-B420-C0C211033550}"/>
              </a:ext>
            </a:extLst>
          </p:cNvPr>
          <p:cNvSpPr txBox="1"/>
          <p:nvPr/>
        </p:nvSpPr>
        <p:spPr>
          <a:xfrm>
            <a:off x="5267283" y="5390277"/>
            <a:ext cx="3037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Scalable, highly durable object</a:t>
            </a:r>
          </a:p>
          <a:p>
            <a:r>
              <a:rPr lang="en-US" dirty="0"/>
              <a:t>   storage in the cloud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07541A-573A-491D-AF70-A924BB341CD6}"/>
              </a:ext>
            </a:extLst>
          </p:cNvPr>
          <p:cNvSpPr txBox="1"/>
          <p:nvPr/>
        </p:nvSpPr>
        <p:spPr>
          <a:xfrm>
            <a:off x="2675664" y="5371472"/>
            <a:ext cx="2543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Scalable network file</a:t>
            </a:r>
          </a:p>
          <a:p>
            <a:r>
              <a:rPr lang="en-US" dirty="0"/>
              <a:t>Storage for EC2 instances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C6007F-B8ED-406D-879D-E4534080E953}"/>
              </a:ext>
            </a:extLst>
          </p:cNvPr>
          <p:cNvSpPr txBox="1"/>
          <p:nvPr/>
        </p:nvSpPr>
        <p:spPr>
          <a:xfrm>
            <a:off x="188778" y="5201285"/>
            <a:ext cx="2543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Network-attached </a:t>
            </a:r>
          </a:p>
          <a:p>
            <a:r>
              <a:rPr lang="en-US" dirty="0"/>
              <a:t>Volumes that provide</a:t>
            </a:r>
          </a:p>
          <a:p>
            <a:r>
              <a:rPr lang="en-US" dirty="0"/>
              <a:t> durable block-level </a:t>
            </a:r>
          </a:p>
          <a:p>
            <a:r>
              <a:rPr lang="en-US" dirty="0"/>
              <a:t>Storage for EC2 instances</a:t>
            </a:r>
          </a:p>
        </p:txBody>
      </p:sp>
      <p:pic>
        <p:nvPicPr>
          <p:cNvPr id="43" name="Picture 42" descr="A drawing of a face&#10;&#10;Description automatically generated">
            <a:extLst>
              <a:ext uri="{FF2B5EF4-FFF2-40B4-BE49-F238E27FC236}">
                <a16:creationId xmlns:a16="http://schemas.microsoft.com/office/drawing/2014/main" id="{D128CE17-6C20-451A-8CAA-469E7A99DA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E108D0C-6501-4C0E-AB3E-D714DEABE1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FCBCAA5-6E01-4C8A-9189-86426A75E632}"/>
              </a:ext>
            </a:extLst>
          </p:cNvPr>
          <p:cNvSpPr txBox="1"/>
          <p:nvPr/>
        </p:nvSpPr>
        <p:spPr>
          <a:xfrm>
            <a:off x="5883702" y="1777399"/>
            <a:ext cx="98668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OBJECTS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F744C6-6E29-4024-9435-DC45CA51BCB4}"/>
              </a:ext>
            </a:extLst>
          </p:cNvPr>
          <p:cNvSpPr txBox="1"/>
          <p:nvPr/>
        </p:nvSpPr>
        <p:spPr>
          <a:xfrm>
            <a:off x="3219491" y="1785852"/>
            <a:ext cx="66172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99B710-0967-4364-8943-E8374A3AA09B}"/>
              </a:ext>
            </a:extLst>
          </p:cNvPr>
          <p:cNvSpPr txBox="1"/>
          <p:nvPr/>
        </p:nvSpPr>
        <p:spPr>
          <a:xfrm>
            <a:off x="792899" y="1777399"/>
            <a:ext cx="90210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BLOCKS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5F3DD9-6F21-4918-9125-B520F6D85ACD}"/>
              </a:ext>
            </a:extLst>
          </p:cNvPr>
          <p:cNvSpPr/>
          <p:nvPr/>
        </p:nvSpPr>
        <p:spPr>
          <a:xfrm>
            <a:off x="8391809" y="738912"/>
            <a:ext cx="113903" cy="5227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2AA44F-F125-4F00-9D50-29B612F96636}"/>
              </a:ext>
            </a:extLst>
          </p:cNvPr>
          <p:cNvSpPr txBox="1"/>
          <p:nvPr/>
        </p:nvSpPr>
        <p:spPr>
          <a:xfrm>
            <a:off x="9486163" y="419495"/>
            <a:ext cx="153965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AWS SERVICES</a:t>
            </a:r>
          </a:p>
        </p:txBody>
      </p:sp>
    </p:spTree>
    <p:extLst>
      <p:ext uri="{BB962C8B-B14F-4D97-AF65-F5344CB8AC3E}">
        <p14:creationId xmlns:p14="http://schemas.microsoft.com/office/powerpoint/2010/main" val="73864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609A92-24B0-4A45-A64F-C82F77871F59}"/>
              </a:ext>
            </a:extLst>
          </p:cNvPr>
          <p:cNvSpPr/>
          <p:nvPr/>
        </p:nvSpPr>
        <p:spPr>
          <a:xfrm>
            <a:off x="452761" y="1129266"/>
            <a:ext cx="10980938" cy="36737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17782-DAD6-4608-9964-925ACB5D07CA}"/>
              </a:ext>
            </a:extLst>
          </p:cNvPr>
          <p:cNvSpPr/>
          <p:nvPr/>
        </p:nvSpPr>
        <p:spPr>
          <a:xfrm>
            <a:off x="669417" y="1625688"/>
            <a:ext cx="10152463" cy="26881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CDF96-A8F7-4F63-A8AF-E973731B6F6B}"/>
              </a:ext>
            </a:extLst>
          </p:cNvPr>
          <p:cNvSpPr/>
          <p:nvPr/>
        </p:nvSpPr>
        <p:spPr>
          <a:xfrm>
            <a:off x="6302683" y="2009372"/>
            <a:ext cx="2490926" cy="1793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29517-6B84-473C-8A8C-60C801D5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207" y="19039"/>
            <a:ext cx="9868911" cy="906747"/>
          </a:xfrm>
        </p:spPr>
        <p:txBody>
          <a:bodyPr/>
          <a:lstStyle/>
          <a:p>
            <a:r>
              <a:rPr lang="en-US" dirty="0"/>
              <a:t>  Storage Resiliency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7D864-9F2A-421E-A86D-52FEB296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115" y="2378704"/>
            <a:ext cx="874062" cy="82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FA3DA-9805-4AA5-A3A7-97B60A16C6D7}"/>
              </a:ext>
            </a:extLst>
          </p:cNvPr>
          <p:cNvSpPr txBox="1"/>
          <p:nvPr/>
        </p:nvSpPr>
        <p:spPr>
          <a:xfrm>
            <a:off x="6849461" y="3135029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0E98A-2108-4A7C-A106-86F90B519D2B}"/>
              </a:ext>
            </a:extLst>
          </p:cNvPr>
          <p:cNvSpPr txBox="1"/>
          <p:nvPr/>
        </p:nvSpPr>
        <p:spPr>
          <a:xfrm>
            <a:off x="758301" y="827985"/>
            <a:ext cx="412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REGION:   US East (N. Virginia)     us-east-1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2798F-3148-4F3F-A87C-A7F7999E8850}"/>
              </a:ext>
            </a:extLst>
          </p:cNvPr>
          <p:cNvSpPr txBox="1"/>
          <p:nvPr/>
        </p:nvSpPr>
        <p:spPr>
          <a:xfrm>
            <a:off x="1414196" y="1302508"/>
            <a:ext cx="290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Undisclosed Availability Zone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E8FAB8-6113-4BAA-A21D-7C2B16B92C47}"/>
              </a:ext>
            </a:extLst>
          </p:cNvPr>
          <p:cNvSpPr txBox="1"/>
          <p:nvPr/>
        </p:nvSpPr>
        <p:spPr>
          <a:xfrm>
            <a:off x="6307118" y="1982410"/>
            <a:ext cx="243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Undisclosed </a:t>
            </a:r>
            <a:r>
              <a:rPr lang="en-US" dirty="0" err="1"/>
              <a:t>DataCenter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6873D-5D36-4AE9-A9A2-4B081BEB0077}"/>
              </a:ext>
            </a:extLst>
          </p:cNvPr>
          <p:cNvSpPr txBox="1"/>
          <p:nvPr/>
        </p:nvSpPr>
        <p:spPr>
          <a:xfrm>
            <a:off x="6754563" y="3436855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(MySQL replica)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DFA880-82C1-4103-BF79-DF49B8A64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01" y="4872934"/>
            <a:ext cx="2213613" cy="17334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3B8A11C-A436-456F-9EDE-E250DA98AFD5}"/>
              </a:ext>
            </a:extLst>
          </p:cNvPr>
          <p:cNvSpPr/>
          <p:nvPr/>
        </p:nvSpPr>
        <p:spPr>
          <a:xfrm>
            <a:off x="2064058" y="2028422"/>
            <a:ext cx="2490926" cy="1793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1DD46A-CA21-4BC4-89E1-225D0607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90" y="2397754"/>
            <a:ext cx="874062" cy="827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4486A6-EC27-49D4-A496-49ED1BC83E30}"/>
              </a:ext>
            </a:extLst>
          </p:cNvPr>
          <p:cNvSpPr txBox="1"/>
          <p:nvPr/>
        </p:nvSpPr>
        <p:spPr>
          <a:xfrm>
            <a:off x="2610836" y="3154079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7122B3-6707-40E7-8691-AFE87A67F2C6}"/>
              </a:ext>
            </a:extLst>
          </p:cNvPr>
          <p:cNvSpPr txBox="1"/>
          <p:nvPr/>
        </p:nvSpPr>
        <p:spPr>
          <a:xfrm>
            <a:off x="2068493" y="2001460"/>
            <a:ext cx="243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Undisclosed </a:t>
            </a:r>
            <a:r>
              <a:rPr lang="en-US" dirty="0" err="1"/>
              <a:t>DataCenter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2DA257-052E-4433-859F-927190039473}"/>
              </a:ext>
            </a:extLst>
          </p:cNvPr>
          <p:cNvSpPr txBox="1"/>
          <p:nvPr/>
        </p:nvSpPr>
        <p:spPr>
          <a:xfrm>
            <a:off x="2515938" y="345590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(MySQL)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EF287E-CCE5-4186-948D-27C733688B18}"/>
              </a:ext>
            </a:extLst>
          </p:cNvPr>
          <p:cNvSpPr txBox="1"/>
          <p:nvPr/>
        </p:nvSpPr>
        <p:spPr>
          <a:xfrm>
            <a:off x="69927" y="4976289"/>
            <a:ext cx="1166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S3</a:t>
            </a:r>
          </a:p>
          <a:p>
            <a:r>
              <a:rPr lang="en-US" dirty="0"/>
              <a:t>Versioning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FED941-1345-41B6-9162-B8E7DD33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67" y="4876540"/>
            <a:ext cx="874062" cy="8273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C81F9E-0BAA-465C-93A5-271971280509}"/>
              </a:ext>
            </a:extLst>
          </p:cNvPr>
          <p:cNvSpPr txBox="1"/>
          <p:nvPr/>
        </p:nvSpPr>
        <p:spPr>
          <a:xfrm>
            <a:off x="6527713" y="5696781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7F508B1-4ADD-48A6-BD86-D6526760A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223" y="5994746"/>
            <a:ext cx="556407" cy="7323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10A3A0-AF74-4B62-BC9D-B1862C391F27}"/>
              </a:ext>
            </a:extLst>
          </p:cNvPr>
          <p:cNvSpPr txBox="1"/>
          <p:nvPr/>
        </p:nvSpPr>
        <p:spPr>
          <a:xfrm>
            <a:off x="8206677" y="5692867"/>
            <a:ext cx="10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Snapshot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1F739D-61CC-4E25-A604-0D027A41E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396" y="4871356"/>
            <a:ext cx="1497035" cy="13093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1F97FC2-9D7F-441E-BC88-7E3601BAC54C}"/>
              </a:ext>
            </a:extLst>
          </p:cNvPr>
          <p:cNvSpPr txBox="1"/>
          <p:nvPr/>
        </p:nvSpPr>
        <p:spPr>
          <a:xfrm>
            <a:off x="5674986" y="501035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A7913-B165-4F77-A2B3-25AF5BB1EBB3}"/>
              </a:ext>
            </a:extLst>
          </p:cNvPr>
          <p:cNvSpPr txBox="1"/>
          <p:nvPr/>
        </p:nvSpPr>
        <p:spPr>
          <a:xfrm>
            <a:off x="7925083" y="188240"/>
            <a:ext cx="304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Note:  Developer only maps to</a:t>
            </a:r>
          </a:p>
          <a:p>
            <a:r>
              <a:rPr lang="en-US" i="1" dirty="0"/>
              <a:t>to Region.  AWS does the rest.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F42A17-7117-4F57-A319-04540B2C5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675" y="5994747"/>
            <a:ext cx="1124275" cy="7033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F82AEA0-A575-4A85-B074-986C584E9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0727" y="754325"/>
            <a:ext cx="1184593" cy="1012208"/>
          </a:xfrm>
          <a:prstGeom prst="rect">
            <a:avLst/>
          </a:prstGeom>
        </p:spPr>
      </p:pic>
      <p:pic>
        <p:nvPicPr>
          <p:cNvPr id="33" name="Picture 32" descr="A drawing of a face&#10;&#10;Description automatically generated">
            <a:extLst>
              <a:ext uri="{FF2B5EF4-FFF2-40B4-BE49-F238E27FC236}">
                <a16:creationId xmlns:a16="http://schemas.microsoft.com/office/drawing/2014/main" id="{016447E4-35CD-4C6E-BA19-6761418B7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C6B16B-6D42-4952-825B-CE65FB7070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661E2-3F48-4B72-ACF9-24D047D7A228}"/>
              </a:ext>
            </a:extLst>
          </p:cNvPr>
          <p:cNvSpPr txBox="1"/>
          <p:nvPr/>
        </p:nvSpPr>
        <p:spPr>
          <a:xfrm>
            <a:off x="8408811" y="5065241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FBCD07-EB74-4183-9C11-5C833D8AF954}"/>
              </a:ext>
            </a:extLst>
          </p:cNvPr>
          <p:cNvSpPr txBox="1"/>
          <p:nvPr/>
        </p:nvSpPr>
        <p:spPr>
          <a:xfrm>
            <a:off x="5247454" y="5945607"/>
            <a:ext cx="114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92541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DEE1A4-0370-46B5-BAF7-30877052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50" y="2059756"/>
            <a:ext cx="874062" cy="82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01671-4462-44DB-BEDE-7941A37D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992" y="3844957"/>
            <a:ext cx="799401" cy="69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4AC8B-F30E-4B24-BDAE-94394DEDBB68}"/>
              </a:ext>
            </a:extLst>
          </p:cNvPr>
          <p:cNvSpPr txBox="1"/>
          <p:nvPr/>
        </p:nvSpPr>
        <p:spPr>
          <a:xfrm>
            <a:off x="7347813" y="4542393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DocumentDB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66951-88BF-403D-A62F-507711356A07}"/>
              </a:ext>
            </a:extLst>
          </p:cNvPr>
          <p:cNvSpPr txBox="1"/>
          <p:nvPr/>
        </p:nvSpPr>
        <p:spPr>
          <a:xfrm>
            <a:off x="596196" y="2879997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69A62B-C173-47E6-AC5F-94D002A00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667" y="2107155"/>
            <a:ext cx="799401" cy="81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649AF-AD53-46BB-8F6F-7391C34C9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34" y="3792800"/>
            <a:ext cx="799401" cy="843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F74952-636D-445A-AF19-CD809FD1FB77}"/>
              </a:ext>
            </a:extLst>
          </p:cNvPr>
          <p:cNvSpPr txBox="1"/>
          <p:nvPr/>
        </p:nvSpPr>
        <p:spPr>
          <a:xfrm>
            <a:off x="5565359" y="298222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DynamoDB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CCE80-1D91-42EB-8395-3472EBEBD848}"/>
              </a:ext>
            </a:extLst>
          </p:cNvPr>
          <p:cNvSpPr txBox="1"/>
          <p:nvPr/>
        </p:nvSpPr>
        <p:spPr>
          <a:xfrm>
            <a:off x="9300916" y="4556992"/>
            <a:ext cx="10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Neptune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DFC67C-2686-43A6-A85C-8044B92F5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65" y="3899530"/>
            <a:ext cx="835141" cy="7608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D78EDE-EB98-4B41-AC62-FA1725CF1B3F}"/>
              </a:ext>
            </a:extLst>
          </p:cNvPr>
          <p:cNvSpPr txBox="1"/>
          <p:nvPr/>
        </p:nvSpPr>
        <p:spPr>
          <a:xfrm>
            <a:off x="744866" y="4710014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Redshift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9B76F6-3061-49F9-8031-BC27CCE4C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619" y="5171260"/>
            <a:ext cx="977180" cy="843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57D8CF-1EAA-44A2-A62B-4B5241192A56}"/>
              </a:ext>
            </a:extLst>
          </p:cNvPr>
          <p:cNvSpPr txBox="1"/>
          <p:nvPr/>
        </p:nvSpPr>
        <p:spPr>
          <a:xfrm>
            <a:off x="7419775" y="5944675"/>
            <a:ext cx="123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Elasticache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9D43D5-84E8-4029-92C8-7E8BCA5E5626}"/>
              </a:ext>
            </a:extLst>
          </p:cNvPr>
          <p:cNvSpPr txBox="1"/>
          <p:nvPr/>
        </p:nvSpPr>
        <p:spPr>
          <a:xfrm>
            <a:off x="9240337" y="1733126"/>
            <a:ext cx="114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Ledger 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B4950A-6D30-4048-932F-5108263C4F2B}"/>
              </a:ext>
            </a:extLst>
          </p:cNvPr>
          <p:cNvSpPr txBox="1"/>
          <p:nvPr/>
        </p:nvSpPr>
        <p:spPr>
          <a:xfrm>
            <a:off x="9300916" y="3458906"/>
            <a:ext cx="109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Graph 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BDA41D-D9FD-49C4-9C50-BF8CBDFDE8DA}"/>
              </a:ext>
            </a:extLst>
          </p:cNvPr>
          <p:cNvSpPr txBox="1"/>
          <p:nvPr/>
        </p:nvSpPr>
        <p:spPr>
          <a:xfrm>
            <a:off x="5565359" y="1456127"/>
            <a:ext cx="1769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Non-Relational /</a:t>
            </a:r>
          </a:p>
          <a:p>
            <a:r>
              <a:rPr lang="en-US" b="1" u="sng" dirty="0"/>
              <a:t>NoSQL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B5E42-673F-45FB-8589-6138D40E8317}"/>
              </a:ext>
            </a:extLst>
          </p:cNvPr>
          <p:cNvSpPr txBox="1"/>
          <p:nvPr/>
        </p:nvSpPr>
        <p:spPr>
          <a:xfrm>
            <a:off x="655987" y="1468106"/>
            <a:ext cx="194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Relational / </a:t>
            </a:r>
          </a:p>
          <a:p>
            <a:r>
              <a:rPr lang="en-US" b="1" u="sng" dirty="0"/>
              <a:t>SQL DB or services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1EB786-4CBA-4238-8A35-1FAE8619E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293" y="2170771"/>
            <a:ext cx="934227" cy="8131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85B7F3-FC46-4F39-8237-F5FB82FA95FF}"/>
              </a:ext>
            </a:extLst>
          </p:cNvPr>
          <p:cNvSpPr txBox="1"/>
          <p:nvPr/>
        </p:nvSpPr>
        <p:spPr>
          <a:xfrm>
            <a:off x="7308741" y="2961754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TimeStream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016239-051D-4C42-A2A8-53640C95D755}"/>
              </a:ext>
            </a:extLst>
          </p:cNvPr>
          <p:cNvSpPr txBox="1"/>
          <p:nvPr/>
        </p:nvSpPr>
        <p:spPr>
          <a:xfrm>
            <a:off x="9405187" y="2982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QLDb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18389B-A412-44D5-A371-8FA31D1C6CAF}"/>
              </a:ext>
            </a:extLst>
          </p:cNvPr>
          <p:cNvSpPr txBox="1"/>
          <p:nvPr/>
        </p:nvSpPr>
        <p:spPr>
          <a:xfrm>
            <a:off x="7277001" y="1747397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TimeSeries</a:t>
            </a:r>
            <a:r>
              <a:rPr lang="en-US" b="1" u="sng" dirty="0"/>
              <a:t> DB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780258-249B-4494-A4F8-4E30DEE3D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609" y="2211461"/>
            <a:ext cx="934632" cy="7858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FFEA391-696A-4C09-8BD5-569EE964971F}"/>
              </a:ext>
            </a:extLst>
          </p:cNvPr>
          <p:cNvSpPr txBox="1"/>
          <p:nvPr/>
        </p:nvSpPr>
        <p:spPr>
          <a:xfrm>
            <a:off x="422655" y="3559436"/>
            <a:ext cx="177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Data Warehouse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AA9942-4026-4388-8D46-334E1F3AA1DE}"/>
              </a:ext>
            </a:extLst>
          </p:cNvPr>
          <p:cNvSpPr txBox="1"/>
          <p:nvPr/>
        </p:nvSpPr>
        <p:spPr>
          <a:xfrm>
            <a:off x="7347813" y="3442354"/>
            <a:ext cx="15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Document</a:t>
            </a:r>
            <a:r>
              <a:rPr lang="en-US" u="sng" dirty="0"/>
              <a:t> </a:t>
            </a:r>
            <a:r>
              <a:rPr lang="en-US" b="1" u="sng" dirty="0"/>
              <a:t>DB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2E8DF0-D4B9-4F1F-BDD8-A854291E6E5E}"/>
              </a:ext>
            </a:extLst>
          </p:cNvPr>
          <p:cNvSpPr txBox="1"/>
          <p:nvPr/>
        </p:nvSpPr>
        <p:spPr>
          <a:xfrm>
            <a:off x="7015046" y="4926504"/>
            <a:ext cx="231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In-Memory Data Store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046F61D-3358-44D5-95A8-B7488157A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449" y="5108514"/>
            <a:ext cx="967824" cy="10211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69CE03-DCB0-4BDD-B7DA-C6634CC7E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4797" y="3226601"/>
            <a:ext cx="891890" cy="8434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4A12EB0-AA6D-4AA1-969B-662977F016D7}"/>
              </a:ext>
            </a:extLst>
          </p:cNvPr>
          <p:cNvSpPr txBox="1"/>
          <p:nvPr/>
        </p:nvSpPr>
        <p:spPr>
          <a:xfrm>
            <a:off x="3133199" y="3935082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Athena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09E270-2766-4C9D-80FE-4E234AE17F68}"/>
              </a:ext>
            </a:extLst>
          </p:cNvPr>
          <p:cNvSpPr txBox="1"/>
          <p:nvPr/>
        </p:nvSpPr>
        <p:spPr>
          <a:xfrm>
            <a:off x="807913" y="5974061"/>
            <a:ext cx="84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Aurora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341A20-6F8B-4B26-AC26-63071B6A07CE}"/>
              </a:ext>
            </a:extLst>
          </p:cNvPr>
          <p:cNvSpPr txBox="1"/>
          <p:nvPr/>
        </p:nvSpPr>
        <p:spPr>
          <a:xfrm>
            <a:off x="2687767" y="2632335"/>
            <a:ext cx="1819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SQL Based Query</a:t>
            </a:r>
          </a:p>
          <a:p>
            <a:r>
              <a:rPr lang="en-US" b="1" u="sng" dirty="0"/>
              <a:t> Service for S3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25D1A5-3A1D-4A9F-98D3-5724D57DA83E}"/>
              </a:ext>
            </a:extLst>
          </p:cNvPr>
          <p:cNvSpPr txBox="1"/>
          <p:nvPr/>
        </p:nvSpPr>
        <p:spPr>
          <a:xfrm>
            <a:off x="998268" y="635661"/>
            <a:ext cx="2545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Relational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A9E195-B490-486E-86F4-6053BF71799F}"/>
              </a:ext>
            </a:extLst>
          </p:cNvPr>
          <p:cNvSpPr txBox="1"/>
          <p:nvPr/>
        </p:nvSpPr>
        <p:spPr>
          <a:xfrm>
            <a:off x="5656544" y="655517"/>
            <a:ext cx="5698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Non Relational (NoSQL)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935EB2-5697-416B-8F10-08BB5C93204A}"/>
              </a:ext>
            </a:extLst>
          </p:cNvPr>
          <p:cNvSpPr txBox="1"/>
          <p:nvPr/>
        </p:nvSpPr>
        <p:spPr>
          <a:xfrm>
            <a:off x="1719620" y="223877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{ MySQL, PostgreSQL,</a:t>
            </a:r>
          </a:p>
          <a:p>
            <a:r>
              <a:rPr lang="en-US" sz="800" b="1" dirty="0"/>
              <a:t>Oracle, MS SQL Server, </a:t>
            </a:r>
          </a:p>
          <a:p>
            <a:r>
              <a:rPr lang="en-US" sz="800" b="1" dirty="0"/>
              <a:t>MariaDB, Aurora 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FED0AE-AD15-4288-9444-049042F3C3E5}"/>
              </a:ext>
            </a:extLst>
          </p:cNvPr>
          <p:cNvSpPr txBox="1"/>
          <p:nvPr/>
        </p:nvSpPr>
        <p:spPr>
          <a:xfrm>
            <a:off x="3448611" y="-49786"/>
            <a:ext cx="38415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Database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9DD9A6-EE7A-4020-9225-E4B9CCAB8A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7181" y="4243954"/>
            <a:ext cx="4470090" cy="20749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6DA614-C494-4915-BBBC-DFE52CD784F2}"/>
              </a:ext>
            </a:extLst>
          </p:cNvPr>
          <p:cNvCxnSpPr>
            <a:cxnSpLocks/>
          </p:cNvCxnSpPr>
          <p:nvPr/>
        </p:nvCxnSpPr>
        <p:spPr>
          <a:xfrm>
            <a:off x="4692579" y="980950"/>
            <a:ext cx="0" cy="4724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drawing of a face&#10;&#10;Description automatically generated">
            <a:extLst>
              <a:ext uri="{FF2B5EF4-FFF2-40B4-BE49-F238E27FC236}">
                <a16:creationId xmlns:a16="http://schemas.microsoft.com/office/drawing/2014/main" id="{15DCF53D-9FFB-45B8-904A-7806A68B0A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" y="14768"/>
            <a:ext cx="1061156" cy="596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2D935D-DE56-420A-AD1F-BAFF43E55F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816" y="3847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6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A86CD-96F1-4E3A-AAC2-7F36D430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51" y="1613769"/>
            <a:ext cx="4252328" cy="37112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7F48272-E7EC-411F-8610-B9F84070DEB1}"/>
              </a:ext>
            </a:extLst>
          </p:cNvPr>
          <p:cNvSpPr/>
          <p:nvPr/>
        </p:nvSpPr>
        <p:spPr>
          <a:xfrm>
            <a:off x="8696914" y="1315246"/>
            <a:ext cx="1510187" cy="1549873"/>
          </a:xfrm>
          <a:prstGeom prst="rect">
            <a:avLst/>
          </a:prstGeom>
          <a:solidFill>
            <a:srgbClr val="00B0F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63651-81FF-413C-979F-6EB0EFB60320}"/>
              </a:ext>
            </a:extLst>
          </p:cNvPr>
          <p:cNvSpPr txBox="1"/>
          <p:nvPr/>
        </p:nvSpPr>
        <p:spPr>
          <a:xfrm>
            <a:off x="8802121" y="1367896"/>
            <a:ext cx="121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8DF93-6084-4E29-8462-64D48E03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68848"/>
            <a:ext cx="9631680" cy="747591"/>
          </a:xfrm>
        </p:spPr>
        <p:txBody>
          <a:bodyPr/>
          <a:lstStyle/>
          <a:p>
            <a:r>
              <a:rPr lang="en-US" dirty="0"/>
              <a:t>What is a Container?</a:t>
            </a:r>
          </a:p>
        </p:txBody>
      </p:sp>
      <p:pic>
        <p:nvPicPr>
          <p:cNvPr id="5" name="Content Placeholder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C8456E1D-0DFA-496D-83A6-56B044115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5" y="1315247"/>
            <a:ext cx="5370417" cy="40313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DA935-3578-4F68-8ABE-57AE11DE2C8E}"/>
              </a:ext>
            </a:extLst>
          </p:cNvPr>
          <p:cNvSpPr txBox="1"/>
          <p:nvPr/>
        </p:nvSpPr>
        <p:spPr>
          <a:xfrm>
            <a:off x="10575113" y="138102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7391762D-8BB7-4AA2-B898-4B750574D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457594-4967-4A14-88F3-B604F3CF6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AC545E-85DC-4BD7-95F6-961D0C292193}"/>
              </a:ext>
            </a:extLst>
          </p:cNvPr>
          <p:cNvSpPr/>
          <p:nvPr/>
        </p:nvSpPr>
        <p:spPr>
          <a:xfrm>
            <a:off x="10237124" y="1310594"/>
            <a:ext cx="1310856" cy="1549873"/>
          </a:xfrm>
          <a:prstGeom prst="rect">
            <a:avLst/>
          </a:prstGeom>
          <a:solidFill>
            <a:srgbClr val="00B0F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00010-3B15-4459-AE43-3AD72456A3B1}"/>
              </a:ext>
            </a:extLst>
          </p:cNvPr>
          <p:cNvSpPr txBox="1"/>
          <p:nvPr/>
        </p:nvSpPr>
        <p:spPr>
          <a:xfrm>
            <a:off x="10313997" y="936835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397181-6C9C-41BE-A612-9EE5020FAE7C}"/>
              </a:ext>
            </a:extLst>
          </p:cNvPr>
          <p:cNvSpPr txBox="1"/>
          <p:nvPr/>
        </p:nvSpPr>
        <p:spPr>
          <a:xfrm>
            <a:off x="7855504" y="3547043"/>
            <a:ext cx="695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09F63-5A87-4E7D-8F28-602E811718D2}"/>
              </a:ext>
            </a:extLst>
          </p:cNvPr>
          <p:cNvSpPr txBox="1"/>
          <p:nvPr/>
        </p:nvSpPr>
        <p:spPr>
          <a:xfrm>
            <a:off x="7551959" y="2941625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AWS ECS 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378-32A9-4697-B419-CA3B18B8C89F}"/>
              </a:ext>
            </a:extLst>
          </p:cNvPr>
          <p:cNvSpPr txBox="1"/>
          <p:nvPr/>
        </p:nvSpPr>
        <p:spPr>
          <a:xfrm>
            <a:off x="10089050" y="2930897"/>
            <a:ext cx="142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/  </a:t>
            </a:r>
            <a:r>
              <a:rPr lang="en-US" dirty="0" err="1">
                <a:solidFill>
                  <a:schemeClr val="bg1"/>
                </a:solidFill>
              </a:rPr>
              <a:t>Kubenetes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1D2EC-C78C-42C0-938A-DEB943D0C4E4}"/>
              </a:ext>
            </a:extLst>
          </p:cNvPr>
          <p:cNvSpPr txBox="1"/>
          <p:nvPr/>
        </p:nvSpPr>
        <p:spPr>
          <a:xfrm>
            <a:off x="8869484" y="945772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BF3E82-15D0-4CD0-819A-3C06F1E5367E}"/>
              </a:ext>
            </a:extLst>
          </p:cNvPr>
          <p:cNvSpPr/>
          <p:nvPr/>
        </p:nvSpPr>
        <p:spPr>
          <a:xfrm>
            <a:off x="7284892" y="1303890"/>
            <a:ext cx="1387451" cy="1549873"/>
          </a:xfrm>
          <a:prstGeom prst="rect">
            <a:avLst/>
          </a:prstGeom>
          <a:solidFill>
            <a:srgbClr val="00B0F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BBB289-D836-4AF3-A38C-B041E1A058CE}"/>
              </a:ext>
            </a:extLst>
          </p:cNvPr>
          <p:cNvSpPr txBox="1"/>
          <p:nvPr/>
        </p:nvSpPr>
        <p:spPr>
          <a:xfrm>
            <a:off x="7376888" y="1378056"/>
            <a:ext cx="123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A9468-1D5D-4D07-8C17-FE45554E02A0}"/>
              </a:ext>
            </a:extLst>
          </p:cNvPr>
          <p:cNvSpPr txBox="1"/>
          <p:nvPr/>
        </p:nvSpPr>
        <p:spPr>
          <a:xfrm>
            <a:off x="7435262" y="955932"/>
            <a:ext cx="110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C2B3D-0034-48D7-BD6F-31D8831C074D}"/>
              </a:ext>
            </a:extLst>
          </p:cNvPr>
          <p:cNvSpPr txBox="1"/>
          <p:nvPr/>
        </p:nvSpPr>
        <p:spPr>
          <a:xfrm>
            <a:off x="2847975" y="5600700"/>
            <a:ext cx="7672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 are Platform independent:   IBM Cloud, AWS, Google Cloud, Azure</a:t>
            </a:r>
          </a:p>
          <a:p>
            <a:r>
              <a:rPr lang="en-US" dirty="0"/>
              <a:t>This is what enables multi-cloud capability, but not interactivity between clouds</a:t>
            </a:r>
          </a:p>
        </p:txBody>
      </p:sp>
    </p:spTree>
    <p:extLst>
      <p:ext uri="{BB962C8B-B14F-4D97-AF65-F5344CB8AC3E}">
        <p14:creationId xmlns:p14="http://schemas.microsoft.com/office/powerpoint/2010/main" val="70914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E3CED-AAB8-4B9D-893D-4E0D73993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100138"/>
            <a:ext cx="10119360" cy="4262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AA6FFC-536E-4866-A203-025D0A1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47" y="1427221"/>
            <a:ext cx="1939703" cy="979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CAE7F0-071A-4197-8CBF-43F5B967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06" y="1443341"/>
            <a:ext cx="1939703" cy="979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FCB1B-F1AE-4420-99FA-0B176C67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21" y="479598"/>
            <a:ext cx="10058400" cy="813535"/>
          </a:xfrm>
        </p:spPr>
        <p:txBody>
          <a:bodyPr/>
          <a:lstStyle/>
          <a:p>
            <a:r>
              <a:rPr lang="en-US" dirty="0"/>
              <a:t>How is a container different from a VM?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40D8C-1F5B-424E-877F-CCE5F413D9FE}"/>
              </a:ext>
            </a:extLst>
          </p:cNvPr>
          <p:cNvSpPr txBox="1"/>
          <p:nvPr/>
        </p:nvSpPr>
        <p:spPr>
          <a:xfrm>
            <a:off x="840770" y="5421676"/>
            <a:ext cx="4168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VMs don’t scale well.</a:t>
            </a:r>
          </a:p>
          <a:p>
            <a:r>
              <a:rPr lang="en-US" dirty="0"/>
              <a:t>VMs are much “heavier” than containers.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655EC-E364-464A-B0F5-0957D1416DC8}"/>
              </a:ext>
            </a:extLst>
          </p:cNvPr>
          <p:cNvSpPr txBox="1"/>
          <p:nvPr/>
        </p:nvSpPr>
        <p:spPr>
          <a:xfrm>
            <a:off x="9225520" y="3768135"/>
            <a:ext cx="164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/  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BEAE1-CA8C-49BD-8F81-22A04FE42EBF}"/>
              </a:ext>
            </a:extLst>
          </p:cNvPr>
          <p:cNvSpPr txBox="1"/>
          <p:nvPr/>
        </p:nvSpPr>
        <p:spPr>
          <a:xfrm>
            <a:off x="6207252" y="1596295"/>
            <a:ext cx="554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Engine - deploys, manages, scales and does LB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A2FD0-0DCC-4EE6-998D-7C561E8A8BD2}"/>
              </a:ext>
            </a:extLst>
          </p:cNvPr>
          <p:cNvSpPr txBox="1"/>
          <p:nvPr/>
        </p:nvSpPr>
        <p:spPr>
          <a:xfrm>
            <a:off x="7434290" y="3768135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AWS ECS 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AB6A4-284F-40E5-AAE6-3F494ADCA79F}"/>
              </a:ext>
            </a:extLst>
          </p:cNvPr>
          <p:cNvSpPr txBox="1"/>
          <p:nvPr/>
        </p:nvSpPr>
        <p:spPr>
          <a:xfrm>
            <a:off x="4906053" y="3830491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</a:t>
            </a:r>
            <a:r>
              <a:rPr lang="en-US" dirty="0" err="1"/>
              <a:t>Enginee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8B009-28CB-4368-A0BF-9524DF4D85AA}"/>
              </a:ext>
            </a:extLst>
          </p:cNvPr>
          <p:cNvSpPr txBox="1"/>
          <p:nvPr/>
        </p:nvSpPr>
        <p:spPr>
          <a:xfrm>
            <a:off x="540624" y="4788365"/>
            <a:ext cx="14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7398E-A45A-44F8-9F37-58D1DFD957C3}"/>
              </a:ext>
            </a:extLst>
          </p:cNvPr>
          <p:cNvSpPr txBox="1"/>
          <p:nvPr/>
        </p:nvSpPr>
        <p:spPr>
          <a:xfrm>
            <a:off x="5129919" y="4632467"/>
            <a:ext cx="14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CEB75-3B3D-42B1-B517-7AB29A87CA4E}"/>
              </a:ext>
            </a:extLst>
          </p:cNvPr>
          <p:cNvSpPr txBox="1"/>
          <p:nvPr/>
        </p:nvSpPr>
        <p:spPr>
          <a:xfrm>
            <a:off x="5009475" y="4903279"/>
            <a:ext cx="1694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Storage, Network, COMPUTE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23981-3609-43BC-9D6A-5D8395FFD8B6}"/>
              </a:ext>
            </a:extLst>
          </p:cNvPr>
          <p:cNvSpPr txBox="1"/>
          <p:nvPr/>
        </p:nvSpPr>
        <p:spPr>
          <a:xfrm>
            <a:off x="621584" y="5012205"/>
            <a:ext cx="1694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Storage, Network, COMPUTE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E43846-DD4C-4230-B0BE-BBAA9443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725" y="3760498"/>
            <a:ext cx="424302" cy="1318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82A795-F516-4A0D-AFEC-007E98B5BE1D}"/>
              </a:ext>
            </a:extLst>
          </p:cNvPr>
          <p:cNvSpPr txBox="1"/>
          <p:nvPr/>
        </p:nvSpPr>
        <p:spPr>
          <a:xfrm>
            <a:off x="5121379" y="4263135"/>
            <a:ext cx="167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“Host Machine”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267BD-C2F6-4369-A394-9018C55CDDF9}"/>
              </a:ext>
            </a:extLst>
          </p:cNvPr>
          <p:cNvSpPr txBox="1"/>
          <p:nvPr/>
        </p:nvSpPr>
        <p:spPr>
          <a:xfrm>
            <a:off x="5663593" y="5454079"/>
            <a:ext cx="6445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 are like mini-VMs,  or more appropriately, like a process</a:t>
            </a:r>
          </a:p>
          <a:p>
            <a:r>
              <a:rPr lang="en-US" dirty="0"/>
              <a:t>Containers are isolated, but can share bins/libraries</a:t>
            </a:r>
          </a:p>
        </p:txBody>
      </p:sp>
      <p:pic>
        <p:nvPicPr>
          <p:cNvPr id="22" name="Picture 21" descr="A drawing of a face&#10;&#10;Description automatically generated">
            <a:extLst>
              <a:ext uri="{FF2B5EF4-FFF2-40B4-BE49-F238E27FC236}">
                <a16:creationId xmlns:a16="http://schemas.microsoft.com/office/drawing/2014/main" id="{DB0CF0A3-F2F0-4259-8A42-20207D2B5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89E5FC-58CB-4477-94F4-2E498F163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0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EF682-3B80-450E-A9B8-C708DADB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Topics Covered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37E1AA7A-D13C-42D2-9342-8311EAF1D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2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2D1C2-4DC8-41D7-8651-39256306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86ABB62-5290-4F4C-A308-5DAB92101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96879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1444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639D-F916-4BFA-B6B3-03EAEF8E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902" y="-50215"/>
            <a:ext cx="9071940" cy="889735"/>
          </a:xfrm>
        </p:spPr>
        <p:txBody>
          <a:bodyPr>
            <a:normAutofit/>
          </a:bodyPr>
          <a:lstStyle/>
          <a:p>
            <a:r>
              <a:rPr lang="en-US" dirty="0"/>
              <a:t>Architectural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DA7A8-997C-4E40-BF56-C95A2065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2" y="981660"/>
            <a:ext cx="10221994" cy="4428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5DC55-9E79-4CAC-B45E-8FCDBB2DD89B}"/>
              </a:ext>
            </a:extLst>
          </p:cNvPr>
          <p:cNvSpPr txBox="1"/>
          <p:nvPr/>
        </p:nvSpPr>
        <p:spPr>
          <a:xfrm>
            <a:off x="1820402" y="76128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Elastic Cloud Compute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76F1A-BA79-43FF-9D11-58A48BB4CCEF}"/>
              </a:ext>
            </a:extLst>
          </p:cNvPr>
          <p:cNvSpPr txBox="1"/>
          <p:nvPr/>
        </p:nvSpPr>
        <p:spPr>
          <a:xfrm>
            <a:off x="4747694" y="786983"/>
            <a:ext cx="2080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EC2  Container Service</a:t>
            </a:r>
          </a:p>
        </p:txBody>
      </p:sp>
      <p:pic>
        <p:nvPicPr>
          <p:cNvPr id="26" name="Picture 25" descr="A drawing of a face&#10;&#10;Description automatically generated">
            <a:extLst>
              <a:ext uri="{FF2B5EF4-FFF2-40B4-BE49-F238E27FC236}">
                <a16:creationId xmlns:a16="http://schemas.microsoft.com/office/drawing/2014/main" id="{D67CDE24-2A3B-44E2-AB69-3BFEE6E59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FFFB2C-64B2-4451-9CE5-19B850BB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09B766-2B01-498D-899E-D1268D3BEC36}"/>
              </a:ext>
            </a:extLst>
          </p:cNvPr>
          <p:cNvSpPr txBox="1"/>
          <p:nvPr/>
        </p:nvSpPr>
        <p:spPr>
          <a:xfrm>
            <a:off x="8558963" y="745822"/>
            <a:ext cx="1048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Serverless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48C81-46EF-40BA-9DA6-494E4FB398B4}"/>
              </a:ext>
            </a:extLst>
          </p:cNvPr>
          <p:cNvSpPr txBox="1"/>
          <p:nvPr/>
        </p:nvSpPr>
        <p:spPr>
          <a:xfrm>
            <a:off x="2337498" y="5685568"/>
            <a:ext cx="120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Container(s)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20575-1114-402A-A9B2-243F679BC217}"/>
              </a:ext>
            </a:extLst>
          </p:cNvPr>
          <p:cNvSpPr txBox="1"/>
          <p:nvPr/>
        </p:nvSpPr>
        <p:spPr>
          <a:xfrm>
            <a:off x="5305639" y="5647572"/>
            <a:ext cx="154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Container </a:t>
            </a:r>
            <a:r>
              <a:rPr lang="en-US" sz="1600" dirty="0" err="1"/>
              <a:t>Mgmt</a:t>
            </a:r>
            <a:endParaRPr lang="en-US" sz="1600" dirty="0"/>
          </a:p>
          <a:p>
            <a:r>
              <a:rPr lang="en-US" sz="800" dirty="0"/>
              <a:t>              (Orchestration)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AC2547-B6D4-46E9-BF25-B2209583878A}"/>
              </a:ext>
            </a:extLst>
          </p:cNvPr>
          <p:cNvSpPr txBox="1"/>
          <p:nvPr/>
        </p:nvSpPr>
        <p:spPr>
          <a:xfrm>
            <a:off x="8143208" y="5691674"/>
            <a:ext cx="168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Amazon Managed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876F8-7686-400A-8900-BA01D2F6AF20}"/>
              </a:ext>
            </a:extLst>
          </p:cNvPr>
          <p:cNvSpPr txBox="1"/>
          <p:nvPr/>
        </p:nvSpPr>
        <p:spPr>
          <a:xfrm>
            <a:off x="10416636" y="1809386"/>
            <a:ext cx="17854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 on</a:t>
            </a:r>
          </a:p>
          <a:p>
            <a:r>
              <a:rPr lang="en-US" i="1" dirty="0"/>
              <a:t>Container </a:t>
            </a:r>
            <a:r>
              <a:rPr lang="en-US" i="1" dirty="0" err="1"/>
              <a:t>Mgmt</a:t>
            </a:r>
            <a:r>
              <a:rPr lang="en-US" i="1" dirty="0"/>
              <a:t>:</a:t>
            </a:r>
          </a:p>
          <a:p>
            <a:r>
              <a:rPr lang="en-US" sz="1200" dirty="0"/>
              <a:t>-Deployment</a:t>
            </a:r>
          </a:p>
          <a:p>
            <a:r>
              <a:rPr lang="en-US" sz="1200" dirty="0"/>
              <a:t>-Redundancy</a:t>
            </a:r>
          </a:p>
          <a:p>
            <a:r>
              <a:rPr lang="en-US" sz="1200" dirty="0"/>
              <a:t>-Scaling Up or Down</a:t>
            </a:r>
          </a:p>
          <a:p>
            <a:r>
              <a:rPr lang="en-US" sz="1200" dirty="0"/>
              <a:t>-Load Balancing</a:t>
            </a:r>
          </a:p>
          <a:p>
            <a:r>
              <a:rPr lang="en-US" sz="1200" dirty="0"/>
              <a:t>-Health Monitoring</a:t>
            </a:r>
          </a:p>
          <a:p>
            <a:r>
              <a:rPr lang="en-US" sz="1200" dirty="0"/>
              <a:t>-Service Discovery</a:t>
            </a:r>
          </a:p>
          <a:p>
            <a:r>
              <a:rPr lang="en-US" sz="1200" dirty="0"/>
              <a:t>-…and more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E061-8885-465D-8A2F-4C4D86867D20}"/>
              </a:ext>
            </a:extLst>
          </p:cNvPr>
          <p:cNvSpPr txBox="1"/>
          <p:nvPr/>
        </p:nvSpPr>
        <p:spPr>
          <a:xfrm>
            <a:off x="2682508" y="6016309"/>
            <a:ext cx="485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E9B04-3BD7-42C3-9164-BF3EDEA6578F}"/>
              </a:ext>
            </a:extLst>
          </p:cNvPr>
          <p:cNvSpPr txBox="1"/>
          <p:nvPr/>
        </p:nvSpPr>
        <p:spPr>
          <a:xfrm>
            <a:off x="5400380" y="5994678"/>
            <a:ext cx="1544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You with Toolset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E58C3-6938-4C0D-8E6A-1ACEB46344BD}"/>
              </a:ext>
            </a:extLst>
          </p:cNvPr>
          <p:cNvSpPr txBox="1"/>
          <p:nvPr/>
        </p:nvSpPr>
        <p:spPr>
          <a:xfrm>
            <a:off x="8676955" y="6029964"/>
            <a:ext cx="571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8561C-6D47-4C7B-8B5C-68C695370D56}"/>
              </a:ext>
            </a:extLst>
          </p:cNvPr>
          <p:cNvSpPr txBox="1"/>
          <p:nvPr/>
        </p:nvSpPr>
        <p:spPr>
          <a:xfrm>
            <a:off x="798212" y="5626803"/>
            <a:ext cx="74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C58B2-96E0-4E3F-8543-57EE8D577325}"/>
              </a:ext>
            </a:extLst>
          </p:cNvPr>
          <p:cNvSpPr txBox="1"/>
          <p:nvPr/>
        </p:nvSpPr>
        <p:spPr>
          <a:xfrm>
            <a:off x="110052" y="5970449"/>
            <a:ext cx="14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F84F5-CE54-4C7C-ABC4-8802845548EA}"/>
              </a:ext>
            </a:extLst>
          </p:cNvPr>
          <p:cNvSpPr txBox="1"/>
          <p:nvPr/>
        </p:nvSpPr>
        <p:spPr>
          <a:xfrm>
            <a:off x="835557" y="5366276"/>
            <a:ext cx="68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914500-F084-4F19-9AF0-061986DE0B71}"/>
              </a:ext>
            </a:extLst>
          </p:cNvPr>
          <p:cNvSpPr txBox="1"/>
          <p:nvPr/>
        </p:nvSpPr>
        <p:spPr>
          <a:xfrm>
            <a:off x="8062577" y="5390917"/>
            <a:ext cx="183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 only when used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6AAB9-4BE2-4184-91C0-5A7CD3B614B8}"/>
              </a:ext>
            </a:extLst>
          </p:cNvPr>
          <p:cNvSpPr txBox="1"/>
          <p:nvPr/>
        </p:nvSpPr>
        <p:spPr>
          <a:xfrm>
            <a:off x="5000299" y="5367999"/>
            <a:ext cx="233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for Resources used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32C6A-1C6E-4874-98B9-31776081C872}"/>
              </a:ext>
            </a:extLst>
          </p:cNvPr>
          <p:cNvSpPr txBox="1"/>
          <p:nvPr/>
        </p:nvSpPr>
        <p:spPr>
          <a:xfrm>
            <a:off x="1858479" y="5406306"/>
            <a:ext cx="258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 for Resources Consumed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AF789A-B1FF-4731-BC50-460A38063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9388" y="1728357"/>
            <a:ext cx="972353" cy="16205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F09311-B6AF-4D7B-BE61-23961605FBEC}"/>
              </a:ext>
            </a:extLst>
          </p:cNvPr>
          <p:cNvCxnSpPr>
            <a:cxnSpLocks/>
          </p:cNvCxnSpPr>
          <p:nvPr/>
        </p:nvCxnSpPr>
        <p:spPr>
          <a:xfrm>
            <a:off x="426720" y="5406307"/>
            <a:ext cx="9906801" cy="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B7D89-A94A-46E4-9BF7-71B88BFA17A4}"/>
              </a:ext>
            </a:extLst>
          </p:cNvPr>
          <p:cNvCxnSpPr>
            <a:cxnSpLocks/>
          </p:cNvCxnSpPr>
          <p:nvPr/>
        </p:nvCxnSpPr>
        <p:spPr>
          <a:xfrm>
            <a:off x="408432" y="5717203"/>
            <a:ext cx="9906801" cy="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E26587-D0BE-498D-A4B5-D8166B4B5EAF}"/>
              </a:ext>
            </a:extLst>
          </p:cNvPr>
          <p:cNvCxnSpPr>
            <a:cxnSpLocks/>
          </p:cNvCxnSpPr>
          <p:nvPr/>
        </p:nvCxnSpPr>
        <p:spPr>
          <a:xfrm>
            <a:off x="416213" y="6082633"/>
            <a:ext cx="9906801" cy="3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5F495B-38C9-476F-B23D-9E122E32CEFC}"/>
              </a:ext>
            </a:extLst>
          </p:cNvPr>
          <p:cNvCxnSpPr>
            <a:cxnSpLocks/>
          </p:cNvCxnSpPr>
          <p:nvPr/>
        </p:nvCxnSpPr>
        <p:spPr>
          <a:xfrm>
            <a:off x="10305964" y="5406306"/>
            <a:ext cx="0" cy="933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CF696-C2E4-41B7-94EE-7FE3CEF2CE6C}"/>
              </a:ext>
            </a:extLst>
          </p:cNvPr>
          <p:cNvCxnSpPr>
            <a:cxnSpLocks/>
          </p:cNvCxnSpPr>
          <p:nvPr/>
        </p:nvCxnSpPr>
        <p:spPr>
          <a:xfrm>
            <a:off x="7532284" y="5412402"/>
            <a:ext cx="0" cy="927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1930BA-FD32-4144-8A1A-30302F7950DF}"/>
              </a:ext>
            </a:extLst>
          </p:cNvPr>
          <p:cNvCxnSpPr>
            <a:cxnSpLocks/>
          </p:cNvCxnSpPr>
          <p:nvPr/>
        </p:nvCxnSpPr>
        <p:spPr>
          <a:xfrm flipH="1">
            <a:off x="4442969" y="5375826"/>
            <a:ext cx="16931" cy="963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D23952-EE0C-4259-A3B8-C380FA65B74A}"/>
              </a:ext>
            </a:extLst>
          </p:cNvPr>
          <p:cNvCxnSpPr>
            <a:cxnSpLocks/>
          </p:cNvCxnSpPr>
          <p:nvPr/>
        </p:nvCxnSpPr>
        <p:spPr>
          <a:xfrm flipH="1">
            <a:off x="1522985" y="5394114"/>
            <a:ext cx="16931" cy="963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40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480FD4B-463F-4729-BB34-A2C96A787C40}"/>
              </a:ext>
            </a:extLst>
          </p:cNvPr>
          <p:cNvSpPr/>
          <p:nvPr/>
        </p:nvSpPr>
        <p:spPr>
          <a:xfrm>
            <a:off x="8907017" y="0"/>
            <a:ext cx="1828800" cy="171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B360F-EBC6-467C-ACDE-1F47B8C7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27" y="1794129"/>
            <a:ext cx="5875529" cy="3353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10DC11-2B26-433F-A8F8-8EBC8875FDA1}"/>
              </a:ext>
            </a:extLst>
          </p:cNvPr>
          <p:cNvSpPr/>
          <p:nvPr/>
        </p:nvSpPr>
        <p:spPr>
          <a:xfrm>
            <a:off x="564784" y="1285220"/>
            <a:ext cx="1583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Instance 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FACE8-9B39-49B0-9369-EA04B6A7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978" y="2150095"/>
            <a:ext cx="3086367" cy="312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7A9CA-1746-4525-8F1A-D3317197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78" y="2734158"/>
            <a:ext cx="6508044" cy="312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014B2-749F-45B8-B574-2A44733BF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668" y="3301229"/>
            <a:ext cx="3558848" cy="205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4FC12-6FBE-4CC2-9142-774B34BDC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725" y="3740338"/>
            <a:ext cx="2354784" cy="2286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5311D0-5451-4D3B-8291-FA385D86CEF9}"/>
              </a:ext>
            </a:extLst>
          </p:cNvPr>
          <p:cNvSpPr/>
          <p:nvPr/>
        </p:nvSpPr>
        <p:spPr>
          <a:xfrm>
            <a:off x="4093403" y="1287406"/>
            <a:ext cx="382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                 Instance Families                  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F8B93B-65A0-4CCF-A0D7-610401CBBEED}"/>
              </a:ext>
            </a:extLst>
          </p:cNvPr>
          <p:cNvSpPr/>
          <p:nvPr/>
        </p:nvSpPr>
        <p:spPr>
          <a:xfrm>
            <a:off x="425202" y="1786627"/>
            <a:ext cx="1768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General Purpose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7EC20F-8B8B-4A65-A04C-627978CAC524}"/>
              </a:ext>
            </a:extLst>
          </p:cNvPr>
          <p:cNvSpPr/>
          <p:nvPr/>
        </p:nvSpPr>
        <p:spPr>
          <a:xfrm>
            <a:off x="417705" y="2157651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Compute Optimized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514417-75F8-4CB6-89E8-98AE76AF202E}"/>
              </a:ext>
            </a:extLst>
          </p:cNvPr>
          <p:cNvSpPr/>
          <p:nvPr/>
        </p:nvSpPr>
        <p:spPr>
          <a:xfrm>
            <a:off x="437829" y="2727430"/>
            <a:ext cx="2094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Memory Optimized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D129CE-6823-4269-9CFF-9C9BA2D51B3C}"/>
              </a:ext>
            </a:extLst>
          </p:cNvPr>
          <p:cNvSpPr/>
          <p:nvPr/>
        </p:nvSpPr>
        <p:spPr>
          <a:xfrm>
            <a:off x="425202" y="3191326"/>
            <a:ext cx="2409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Accelerated Computing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12CA7E-D82A-4D76-A3BA-27DA93B25471}"/>
              </a:ext>
            </a:extLst>
          </p:cNvPr>
          <p:cNvSpPr/>
          <p:nvPr/>
        </p:nvSpPr>
        <p:spPr>
          <a:xfrm>
            <a:off x="425202" y="3669982"/>
            <a:ext cx="19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Storage Optimized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1E649B-7379-4F92-A85E-B67BBD8B1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19" y="4527730"/>
            <a:ext cx="4792724" cy="175401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91CD0-FC46-4E89-95FA-263601E47014}"/>
              </a:ext>
            </a:extLst>
          </p:cNvPr>
          <p:cNvCxnSpPr>
            <a:cxnSpLocks/>
          </p:cNvCxnSpPr>
          <p:nvPr/>
        </p:nvCxnSpPr>
        <p:spPr>
          <a:xfrm flipH="1">
            <a:off x="408709" y="3968958"/>
            <a:ext cx="2559959" cy="805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590F67E-F847-4BFA-A59B-91626712FD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092" y="4396634"/>
            <a:ext cx="4792724" cy="187541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877F05-175E-44D5-9696-DA4CEAEECF3A}"/>
              </a:ext>
            </a:extLst>
          </p:cNvPr>
          <p:cNvCxnSpPr>
            <a:cxnSpLocks/>
          </p:cNvCxnSpPr>
          <p:nvPr/>
        </p:nvCxnSpPr>
        <p:spPr>
          <a:xfrm>
            <a:off x="3102885" y="2439616"/>
            <a:ext cx="2952150" cy="2335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FEFEAA3-65B9-476F-9BA5-CD9FE90D4950}"/>
              </a:ext>
            </a:extLst>
          </p:cNvPr>
          <p:cNvSpPr txBox="1"/>
          <p:nvPr/>
        </p:nvSpPr>
        <p:spPr>
          <a:xfrm>
            <a:off x="187719" y="454264"/>
            <a:ext cx="8726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BUILDING BLOCKS: COMPUTE &amp; Network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C42894-6BAF-4A0E-89AD-2B292EB36A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6057" y="82080"/>
            <a:ext cx="1150720" cy="11278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038604-637E-42FA-B84E-09088562CCC3}"/>
              </a:ext>
            </a:extLst>
          </p:cNvPr>
          <p:cNvSpPr txBox="1"/>
          <p:nvPr/>
        </p:nvSpPr>
        <p:spPr>
          <a:xfrm>
            <a:off x="9344216" y="1145117"/>
            <a:ext cx="11480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EC2</a:t>
            </a:r>
          </a:p>
          <a:p>
            <a:r>
              <a:rPr lang="en-US" sz="800" dirty="0"/>
              <a:t>Elastic Cloud Container</a:t>
            </a:r>
          </a:p>
        </p:txBody>
      </p:sp>
      <p:pic>
        <p:nvPicPr>
          <p:cNvPr id="28" name="Picture 27" descr="A drawing of a face&#10;&#10;Description automatically generated">
            <a:extLst>
              <a:ext uri="{FF2B5EF4-FFF2-40B4-BE49-F238E27FC236}">
                <a16:creationId xmlns:a16="http://schemas.microsoft.com/office/drawing/2014/main" id="{8187598F-A171-415B-AFC5-AD76D3B42C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028E46B-7BC8-4954-9F39-5C4387FBDA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45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89F36F-655C-401A-8A8A-3480E435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74" y="2371049"/>
            <a:ext cx="1554615" cy="937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771A9A-D1F3-4B7F-9C38-957FEF4C6E1E}"/>
              </a:ext>
            </a:extLst>
          </p:cNvPr>
          <p:cNvSpPr txBox="1"/>
          <p:nvPr/>
        </p:nvSpPr>
        <p:spPr>
          <a:xfrm>
            <a:off x="604452" y="2001717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C2091-EBE7-4239-AED9-89A358053527}"/>
              </a:ext>
            </a:extLst>
          </p:cNvPr>
          <p:cNvSpPr txBox="1"/>
          <p:nvPr/>
        </p:nvSpPr>
        <p:spPr>
          <a:xfrm>
            <a:off x="289490" y="3328512"/>
            <a:ext cx="1953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Get code/environment info</a:t>
            </a:r>
          </a:p>
          <a:p>
            <a:r>
              <a:rPr lang="en-US" sz="1200" dirty="0"/>
              <a:t>Copy to working memory</a:t>
            </a:r>
          </a:p>
          <a:p>
            <a:r>
              <a:rPr lang="en-US" sz="1200" dirty="0"/>
              <a:t>Start Container</a:t>
            </a:r>
          </a:p>
          <a:p>
            <a:r>
              <a:rPr lang="en-US" sz="1200" dirty="0"/>
              <a:t>Logging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48B91-A1EC-4961-8646-872757E1A62A}"/>
              </a:ext>
            </a:extLst>
          </p:cNvPr>
          <p:cNvSpPr txBox="1"/>
          <p:nvPr/>
        </p:nvSpPr>
        <p:spPr>
          <a:xfrm>
            <a:off x="2778692" y="2001717"/>
            <a:ext cx="134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Redundancy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E63097-7FAD-4501-BEF5-9B9574DB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80" y="2468880"/>
            <a:ext cx="836283" cy="504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B32799-C9BA-4032-AF1F-D80F3CBB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12" y="2468880"/>
            <a:ext cx="836283" cy="5042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D14477-1C69-4B9C-99FB-C5DB07F2B038}"/>
              </a:ext>
            </a:extLst>
          </p:cNvPr>
          <p:cNvSpPr txBox="1"/>
          <p:nvPr/>
        </p:nvSpPr>
        <p:spPr>
          <a:xfrm>
            <a:off x="2626837" y="3301799"/>
            <a:ext cx="1953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Deploy more than one of</a:t>
            </a:r>
          </a:p>
          <a:p>
            <a:r>
              <a:rPr lang="en-US" sz="1200" dirty="0"/>
              <a:t>    same container type</a:t>
            </a:r>
          </a:p>
          <a:p>
            <a:r>
              <a:rPr lang="en-US" sz="1200" dirty="0"/>
              <a:t>Configuring Load Balancing -</a:t>
            </a:r>
          </a:p>
          <a:p>
            <a:r>
              <a:rPr lang="en-US" sz="1200" dirty="0"/>
              <a:t>   point to other instance in </a:t>
            </a:r>
          </a:p>
          <a:p>
            <a:r>
              <a:rPr lang="en-US" sz="1200" dirty="0"/>
              <a:t>   container in case of failure</a:t>
            </a:r>
          </a:p>
          <a:p>
            <a:r>
              <a:rPr lang="en-US" sz="1200" dirty="0"/>
              <a:t>    or purpose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76138-52ED-4881-9D64-093BE7F1368D}"/>
              </a:ext>
            </a:extLst>
          </p:cNvPr>
          <p:cNvSpPr txBox="1"/>
          <p:nvPr/>
        </p:nvSpPr>
        <p:spPr>
          <a:xfrm>
            <a:off x="4983426" y="1961077"/>
            <a:ext cx="201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Up or Down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44CE4-A190-43E7-A8D7-B936FA33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062" y="2386218"/>
            <a:ext cx="418141" cy="2521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1754A7-70F8-4F8C-93E2-D79A05C9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324" y="2386218"/>
            <a:ext cx="418141" cy="252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7161AB-9063-4DFD-866B-B9D24C3B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65" y="2363951"/>
            <a:ext cx="418141" cy="2521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EADDE6-B633-4A39-82BC-B63435EE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29" y="2377379"/>
            <a:ext cx="418141" cy="2521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4D484F-4528-4CBA-9385-014B9402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64" y="2649607"/>
            <a:ext cx="418141" cy="252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FD3B2A-2753-4808-8BB5-8A3138EE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473" y="2676463"/>
            <a:ext cx="418141" cy="2521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D68700-04B4-4D9A-9CA1-12F62548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116" y="2981383"/>
            <a:ext cx="418141" cy="2521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8C5A55-F3AA-4784-9B30-BD5FA999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50" y="3556803"/>
            <a:ext cx="548173" cy="27364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21C717B-C805-4A59-A398-834FF0C162EA}"/>
              </a:ext>
            </a:extLst>
          </p:cNvPr>
          <p:cNvSpPr/>
          <p:nvPr/>
        </p:nvSpPr>
        <p:spPr>
          <a:xfrm>
            <a:off x="6051425" y="2348367"/>
            <a:ext cx="101491" cy="285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9A1637-9BC8-44A7-958D-3065E850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10" y="3566963"/>
            <a:ext cx="548173" cy="2736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233DBA-6043-48FD-8E3B-F4BD14AF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101" y="3831648"/>
            <a:ext cx="548173" cy="2736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A38DE09-CA22-4903-AA05-35F6C9A5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09" y="4133947"/>
            <a:ext cx="548173" cy="2736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CB310F-6FD0-4073-94C1-C32BF72C1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030" y="3587283"/>
            <a:ext cx="548173" cy="2736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7A2E6A-0CEB-4398-BE8C-0A6ACF1A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50" y="3831123"/>
            <a:ext cx="548173" cy="2736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5EE00F6-A76B-44A3-92CE-B341C4919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190" y="4115603"/>
            <a:ext cx="548173" cy="2736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63B8D3-1210-43EB-A4A4-F89F951DA198}"/>
              </a:ext>
            </a:extLst>
          </p:cNvPr>
          <p:cNvSpPr txBox="1"/>
          <p:nvPr/>
        </p:nvSpPr>
        <p:spPr>
          <a:xfrm>
            <a:off x="4813856" y="4748494"/>
            <a:ext cx="1033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Scale DOWN</a:t>
            </a:r>
          </a:p>
          <a:p>
            <a:r>
              <a:rPr lang="en-US" sz="1200" dirty="0"/>
              <a:t>for less traffic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31E37-0B64-4CAC-AAD5-3290D9DCEFE2}"/>
              </a:ext>
            </a:extLst>
          </p:cNvPr>
          <p:cNvSpPr txBox="1"/>
          <p:nvPr/>
        </p:nvSpPr>
        <p:spPr>
          <a:xfrm>
            <a:off x="6354253" y="4746350"/>
            <a:ext cx="119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Scale UP</a:t>
            </a:r>
          </a:p>
          <a:p>
            <a:r>
              <a:rPr lang="en-US" sz="1200" dirty="0"/>
              <a:t>for MORE traffic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A6FB6-3C22-45F3-8415-CA0B1FFCC482}"/>
              </a:ext>
            </a:extLst>
          </p:cNvPr>
          <p:cNvSpPr txBox="1"/>
          <p:nvPr/>
        </p:nvSpPr>
        <p:spPr>
          <a:xfrm>
            <a:off x="7939986" y="1961077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FDF616A-208F-4F71-9836-3853C51E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485" y="3014191"/>
            <a:ext cx="418141" cy="2521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9DDE6F-390A-4247-9CE7-278B1E7F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35" y="3006528"/>
            <a:ext cx="418141" cy="2521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9667345-3549-42A3-A7EA-4525D544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997" y="3009244"/>
            <a:ext cx="418141" cy="2521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0785A75-C871-4F99-A8D6-0E55FF57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535" y="3022465"/>
            <a:ext cx="418141" cy="25211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A6B27B-4816-45F3-B19E-66A5C3757E62}"/>
              </a:ext>
            </a:extLst>
          </p:cNvPr>
          <p:cNvSpPr/>
          <p:nvPr/>
        </p:nvSpPr>
        <p:spPr>
          <a:xfrm>
            <a:off x="8150554" y="2325324"/>
            <a:ext cx="1098843" cy="252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96C76AD-B681-4D27-B5E8-4B9774464BFF}"/>
              </a:ext>
            </a:extLst>
          </p:cNvPr>
          <p:cNvCxnSpPr>
            <a:cxnSpLocks/>
          </p:cNvCxnSpPr>
          <p:nvPr/>
        </p:nvCxnSpPr>
        <p:spPr>
          <a:xfrm>
            <a:off x="7972616" y="2774724"/>
            <a:ext cx="1463989" cy="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CF9BF5-9779-48DA-958F-5D9004433089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699976" y="2577438"/>
            <a:ext cx="0" cy="197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9DBEBD-5308-4EFE-A415-43971583987C}"/>
              </a:ext>
            </a:extLst>
          </p:cNvPr>
          <p:cNvCxnSpPr>
            <a:endCxn id="44" idx="0"/>
          </p:cNvCxnSpPr>
          <p:nvPr/>
        </p:nvCxnSpPr>
        <p:spPr>
          <a:xfrm>
            <a:off x="9436605" y="2774724"/>
            <a:ext cx="1" cy="2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E22334-1361-4425-A2F3-D7D691029F0E}"/>
              </a:ext>
            </a:extLst>
          </p:cNvPr>
          <p:cNvCxnSpPr/>
          <p:nvPr/>
        </p:nvCxnSpPr>
        <p:spPr>
          <a:xfrm>
            <a:off x="8938765" y="2774724"/>
            <a:ext cx="1" cy="2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D77B43-234D-4940-BF26-F5174D55C4F8}"/>
              </a:ext>
            </a:extLst>
          </p:cNvPr>
          <p:cNvCxnSpPr/>
          <p:nvPr/>
        </p:nvCxnSpPr>
        <p:spPr>
          <a:xfrm>
            <a:off x="8451085" y="2774724"/>
            <a:ext cx="1" cy="2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3C361C7-7C5B-48ED-B7D3-C4DAAD8F4811}"/>
              </a:ext>
            </a:extLst>
          </p:cNvPr>
          <p:cNvCxnSpPr/>
          <p:nvPr/>
        </p:nvCxnSpPr>
        <p:spPr>
          <a:xfrm>
            <a:off x="7973565" y="2774724"/>
            <a:ext cx="1" cy="2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59CE655-F2BA-4B48-AFDC-12A63414B1D1}"/>
              </a:ext>
            </a:extLst>
          </p:cNvPr>
          <p:cNvSpPr txBox="1"/>
          <p:nvPr/>
        </p:nvSpPr>
        <p:spPr>
          <a:xfrm>
            <a:off x="9859126" y="1979035"/>
            <a:ext cx="191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 Monitoring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FBB5390-4BBB-49DB-AD6A-8D012DEA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645" y="2424911"/>
            <a:ext cx="418141" cy="2521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737D12D-BE1F-4EF3-9752-2D090707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95" y="2417248"/>
            <a:ext cx="418141" cy="2521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288D5A5-45BA-4CF1-BCF0-A8C7EAC3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422" y="2823638"/>
            <a:ext cx="418141" cy="2521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D2625C4-34B6-44B6-804F-2ECB28D6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903" y="2826091"/>
            <a:ext cx="418141" cy="25211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3EC6C1-107B-4A02-B75D-EBF968C46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151" y="2307100"/>
            <a:ext cx="429240" cy="52049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2AF6809-77A4-4527-A889-C4C20BC90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831" y="2304126"/>
            <a:ext cx="512147" cy="56004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5906D75-5718-45C9-9FC8-E4013B0DC81A}"/>
              </a:ext>
            </a:extLst>
          </p:cNvPr>
          <p:cNvSpPr txBox="1"/>
          <p:nvPr/>
        </p:nvSpPr>
        <p:spPr>
          <a:xfrm>
            <a:off x="7798414" y="3429000"/>
            <a:ext cx="1764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Decide which container</a:t>
            </a:r>
          </a:p>
          <a:p>
            <a:r>
              <a:rPr lang="en-US" sz="1200" dirty="0"/>
              <a:t>    should gets the traffic </a:t>
            </a:r>
          </a:p>
          <a:p>
            <a:r>
              <a:rPr lang="en-US" sz="1200" dirty="0"/>
              <a:t>   and route it accordingly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B560B4-6C97-44D4-B795-2A49C470B94D}"/>
              </a:ext>
            </a:extLst>
          </p:cNvPr>
          <p:cNvSpPr txBox="1"/>
          <p:nvPr/>
        </p:nvSpPr>
        <p:spPr>
          <a:xfrm>
            <a:off x="10050858" y="3083152"/>
            <a:ext cx="17041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Monitor the health of</a:t>
            </a:r>
          </a:p>
          <a:p>
            <a:r>
              <a:rPr lang="en-US" sz="1200" dirty="0"/>
              <a:t>   all container replacing </a:t>
            </a:r>
          </a:p>
          <a:p>
            <a:r>
              <a:rPr lang="en-US" sz="1200" dirty="0"/>
              <a:t>   them as they die and</a:t>
            </a:r>
          </a:p>
          <a:p>
            <a:r>
              <a:rPr lang="en-US" sz="1200" dirty="0"/>
              <a:t>   killing and replacing </a:t>
            </a:r>
          </a:p>
          <a:p>
            <a:r>
              <a:rPr lang="en-US" sz="1200" dirty="0"/>
              <a:t>   once sick enough</a:t>
            </a:r>
          </a:p>
          <a:p>
            <a:r>
              <a:rPr lang="en-US" sz="1200" dirty="0"/>
              <a:t>    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41072986-656A-41E7-9DA8-2C2A7AFE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807" y="346123"/>
            <a:ext cx="7071680" cy="889735"/>
          </a:xfrm>
        </p:spPr>
        <p:txBody>
          <a:bodyPr>
            <a:normAutofit/>
          </a:bodyPr>
          <a:lstStyle/>
          <a:p>
            <a:r>
              <a:rPr lang="en-US" dirty="0"/>
              <a:t>Container Management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2E9233D-9250-40C4-9E73-91B9C3109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888" y="4322726"/>
            <a:ext cx="3277427" cy="2263548"/>
          </a:xfrm>
          <a:prstGeom prst="rect">
            <a:avLst/>
          </a:prstGeom>
        </p:spPr>
      </p:pic>
      <p:pic>
        <p:nvPicPr>
          <p:cNvPr id="72" name="Picture 71" descr="A drawing of a face&#10;&#10;Description automatically generated">
            <a:extLst>
              <a:ext uri="{FF2B5EF4-FFF2-40B4-BE49-F238E27FC236}">
                <a16:creationId xmlns:a16="http://schemas.microsoft.com/office/drawing/2014/main" id="{758ABEE2-6D39-4A31-9254-96E230BFA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A944121-A7FB-4CD4-9A3E-FA03E5DD2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FBCC-D5F1-421A-952A-29A60179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8" y="115229"/>
            <a:ext cx="9826942" cy="800517"/>
          </a:xfrm>
        </p:spPr>
        <p:txBody>
          <a:bodyPr>
            <a:normAutofit fontScale="90000"/>
          </a:bodyPr>
          <a:lstStyle/>
          <a:p>
            <a:r>
              <a:rPr lang="en-US" dirty="0"/>
              <a:t>ECS (Unmanaged)  vs Serverless (Managed)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81FF-B418-40FD-A3DF-04FC6B90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8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16927A-8F54-481A-ADCD-64F9897C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60" y="1845733"/>
            <a:ext cx="10501820" cy="4061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40BA7-EC5F-48C1-987A-96120995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616" y="994964"/>
            <a:ext cx="662450" cy="6781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D517B-40E9-475C-A04D-C1E47C6F8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485" y="916812"/>
            <a:ext cx="662449" cy="750242"/>
          </a:xfrm>
          <a:prstGeom prst="rect">
            <a:avLst/>
          </a:prstGeom>
        </p:spPr>
      </p:pic>
      <p:pic>
        <p:nvPicPr>
          <p:cNvPr id="16" name="Picture 15" descr="A drawing of a face&#10;&#10;Description automatically generated">
            <a:extLst>
              <a:ext uri="{FF2B5EF4-FFF2-40B4-BE49-F238E27FC236}">
                <a16:creationId xmlns:a16="http://schemas.microsoft.com/office/drawing/2014/main" id="{8CCE15DC-1E9F-4324-8ADF-28004088A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BCB942-A302-4D54-9C55-D1A2ADBE7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420FE0-B673-4FAB-830A-20505809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9" y="1833601"/>
            <a:ext cx="6541925" cy="3610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BC5311-6764-4403-B08E-300577FE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0964"/>
          </a:xfrm>
        </p:spPr>
        <p:txBody>
          <a:bodyPr/>
          <a:lstStyle/>
          <a:p>
            <a:r>
              <a:rPr lang="en-US" b="1" dirty="0"/>
              <a:t>Concept of Auto Scaling/Load Balancing</a:t>
            </a:r>
          </a:p>
        </p:txBody>
      </p:sp>
      <p:pic>
        <p:nvPicPr>
          <p:cNvPr id="5" name="Content Placeholder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D12013C-06C6-4A1D-9454-995839162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910" y="2618913"/>
            <a:ext cx="3533333" cy="33809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610CD-E2A1-474F-AEE0-12C6345D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577" y="5444134"/>
            <a:ext cx="536852" cy="508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D70CF-3ED6-4C02-8592-D58C739C86A5}"/>
              </a:ext>
            </a:extLst>
          </p:cNvPr>
          <p:cNvSpPr txBox="1"/>
          <p:nvPr/>
        </p:nvSpPr>
        <p:spPr>
          <a:xfrm>
            <a:off x="1129434" y="5952300"/>
            <a:ext cx="139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CED946-53B4-4006-A81E-D2427D2A9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702" y="5451250"/>
            <a:ext cx="536852" cy="508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75D135-8853-466D-BF0F-84DDA7D9CEB4}"/>
              </a:ext>
            </a:extLst>
          </p:cNvPr>
          <p:cNvSpPr txBox="1"/>
          <p:nvPr/>
        </p:nvSpPr>
        <p:spPr>
          <a:xfrm>
            <a:off x="2510559" y="5952300"/>
            <a:ext cx="139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Amazon 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BFA86-9E69-4B22-9FC5-B1BBC3035E80}"/>
              </a:ext>
            </a:extLst>
          </p:cNvPr>
          <p:cNvSpPr txBox="1"/>
          <p:nvPr/>
        </p:nvSpPr>
        <p:spPr>
          <a:xfrm>
            <a:off x="2966433" y="6136966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replica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6C286-6100-467F-81C1-EA1732B26442}"/>
              </a:ext>
            </a:extLst>
          </p:cNvPr>
          <p:cNvSpPr txBox="1"/>
          <p:nvPr/>
        </p:nvSpPr>
        <p:spPr>
          <a:xfrm>
            <a:off x="8265286" y="5004911"/>
            <a:ext cx="23545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After you have scaled, you</a:t>
            </a:r>
          </a:p>
          <a:p>
            <a:r>
              <a:rPr lang="en-US" sz="1400" dirty="0"/>
              <a:t>Must distribute/load balance</a:t>
            </a:r>
          </a:p>
          <a:p>
            <a:r>
              <a:rPr lang="en-US" sz="1400" dirty="0"/>
              <a:t>for that scaling to be effective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85B85-711C-4A52-8A10-E8532167C738}"/>
              </a:ext>
            </a:extLst>
          </p:cNvPr>
          <p:cNvSpPr txBox="1"/>
          <p:nvPr/>
        </p:nvSpPr>
        <p:spPr>
          <a:xfrm>
            <a:off x="441316" y="5374243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78BAF-49A3-4804-A326-D90D90CFEF4C}"/>
              </a:ext>
            </a:extLst>
          </p:cNvPr>
          <p:cNvCxnSpPr/>
          <p:nvPr/>
        </p:nvCxnSpPr>
        <p:spPr>
          <a:xfrm>
            <a:off x="8265286" y="2618913"/>
            <a:ext cx="0" cy="363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drawing of a face&#10;&#10;Description automatically generated">
            <a:extLst>
              <a:ext uri="{FF2B5EF4-FFF2-40B4-BE49-F238E27FC236}">
                <a16:creationId xmlns:a16="http://schemas.microsoft.com/office/drawing/2014/main" id="{A1DE23CA-5014-4F99-8C35-7A0A7DCAF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42B9C8-26BD-4461-B5AD-2E68AD67B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78127-3199-4DE0-9B08-E766A13800D3}"/>
              </a:ext>
            </a:extLst>
          </p:cNvPr>
          <p:cNvSpPr txBox="1"/>
          <p:nvPr/>
        </p:nvSpPr>
        <p:spPr>
          <a:xfrm>
            <a:off x="8564470" y="2169440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140871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F32C-6711-4240-8138-2B1BF26D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00" y="255346"/>
            <a:ext cx="9740900" cy="606597"/>
          </a:xfrm>
        </p:spPr>
        <p:txBody>
          <a:bodyPr>
            <a:normAutofit fontScale="90000"/>
          </a:bodyPr>
          <a:lstStyle/>
          <a:p>
            <a:r>
              <a:rPr lang="en-US" dirty="0"/>
              <a:t>AWS Building Blocks: 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A10AD-B0BD-4A2E-A7E9-C8565B5A5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1303"/>
            <a:ext cx="10515600" cy="958465"/>
          </a:xfrm>
        </p:spPr>
        <p:txBody>
          <a:bodyPr>
            <a:normAutofit/>
          </a:bodyPr>
          <a:lstStyle/>
          <a:p>
            <a:r>
              <a:rPr lang="en-US" sz="1600" b="1" dirty="0"/>
              <a:t>Microservice - small</a:t>
            </a:r>
            <a:r>
              <a:rPr lang="en-US" sz="1600" dirty="0"/>
              <a:t>, </a:t>
            </a:r>
            <a:r>
              <a:rPr lang="en-US" sz="1600" b="1" dirty="0"/>
              <a:t>independently-running applications that perform a single function for a larger application or IT infrastructure</a:t>
            </a:r>
            <a:r>
              <a:rPr lang="en-US" sz="1600" dirty="0"/>
              <a:t>. By loosely connecting a number of them together, developers create a pluggable architecture that facilitates the process of updating, upgrading, and scaling the application in response to changing requirements.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70C2D-0B80-4093-B614-3BF9B1FA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7" y="2318942"/>
            <a:ext cx="3763006" cy="30129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75003E7-6D76-46D3-BBD9-35E84C98C635}"/>
              </a:ext>
            </a:extLst>
          </p:cNvPr>
          <p:cNvSpPr/>
          <p:nvPr/>
        </p:nvSpPr>
        <p:spPr>
          <a:xfrm>
            <a:off x="2607181" y="4029258"/>
            <a:ext cx="992942" cy="10390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7AB2E3-C457-40B9-BD9B-63B6F804ED42}"/>
              </a:ext>
            </a:extLst>
          </p:cNvPr>
          <p:cNvSpPr/>
          <p:nvPr/>
        </p:nvSpPr>
        <p:spPr>
          <a:xfrm>
            <a:off x="4726362" y="4029258"/>
            <a:ext cx="777591" cy="11624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A5308-1A45-44AD-A6E9-AA2691C04759}"/>
              </a:ext>
            </a:extLst>
          </p:cNvPr>
          <p:cNvSpPr txBox="1"/>
          <p:nvPr/>
        </p:nvSpPr>
        <p:spPr>
          <a:xfrm>
            <a:off x="763523" y="4276020"/>
            <a:ext cx="154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Candidates for</a:t>
            </a:r>
          </a:p>
          <a:p>
            <a:r>
              <a:rPr lang="en-US" dirty="0"/>
              <a:t>Microservice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B5A39-6B3A-4472-91B4-F657285FC597}"/>
              </a:ext>
            </a:extLst>
          </p:cNvPr>
          <p:cNvSpPr txBox="1"/>
          <p:nvPr/>
        </p:nvSpPr>
        <p:spPr>
          <a:xfrm>
            <a:off x="7189731" y="2082186"/>
            <a:ext cx="3458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the microservice in the “cloud”</a:t>
            </a:r>
          </a:p>
          <a:p>
            <a:r>
              <a:rPr lang="en-US" dirty="0"/>
              <a:t>Have it communicate back</a:t>
            </a:r>
          </a:p>
          <a:p>
            <a:r>
              <a:rPr lang="en-US" dirty="0"/>
              <a:t>To your Monolithic application</a:t>
            </a:r>
          </a:p>
        </p:txBody>
      </p:sp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889F0B7E-1A2B-4637-86E7-9B8D15D52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B66069-AFF5-41D5-A058-36FCCCBDE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B07EA9-2B34-42D4-86B9-4A6903E1D92D}"/>
              </a:ext>
            </a:extLst>
          </p:cNvPr>
          <p:cNvSpPr txBox="1"/>
          <p:nvPr/>
        </p:nvSpPr>
        <p:spPr>
          <a:xfrm>
            <a:off x="6633089" y="3370630"/>
            <a:ext cx="148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Ingestion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C887D-A919-4706-8AB2-2AD30B89A26C}"/>
              </a:ext>
            </a:extLst>
          </p:cNvPr>
          <p:cNvSpPr txBox="1"/>
          <p:nvPr/>
        </p:nvSpPr>
        <p:spPr>
          <a:xfrm>
            <a:off x="6618117" y="4005740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Processing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67F22-28F3-47BB-81B4-A906DB95C1AB}"/>
              </a:ext>
            </a:extLst>
          </p:cNvPr>
          <p:cNvSpPr txBox="1"/>
          <p:nvPr/>
        </p:nvSpPr>
        <p:spPr>
          <a:xfrm>
            <a:off x="6633089" y="465392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Publishing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44F1640-7AC9-40DD-8FC8-1C48DCACF6BA}"/>
              </a:ext>
            </a:extLst>
          </p:cNvPr>
          <p:cNvSpPr/>
          <p:nvPr/>
        </p:nvSpPr>
        <p:spPr>
          <a:xfrm>
            <a:off x="8213971" y="3414855"/>
            <a:ext cx="537515" cy="290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F7C1AC-6AE8-4E1D-9D50-7D7A3E850DF8}"/>
              </a:ext>
            </a:extLst>
          </p:cNvPr>
          <p:cNvSpPr/>
          <p:nvPr/>
        </p:nvSpPr>
        <p:spPr>
          <a:xfrm>
            <a:off x="8213970" y="4087273"/>
            <a:ext cx="537515" cy="290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2AE4B81-0484-4987-B0BA-83180A920340}"/>
              </a:ext>
            </a:extLst>
          </p:cNvPr>
          <p:cNvSpPr/>
          <p:nvPr/>
        </p:nvSpPr>
        <p:spPr>
          <a:xfrm>
            <a:off x="8228943" y="4718302"/>
            <a:ext cx="537515" cy="290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CD03C1-5170-473C-8B42-B55B59770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456" y="3192954"/>
            <a:ext cx="537516" cy="512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789D6F-4789-43AE-B969-CAF431663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612" y="4652993"/>
            <a:ext cx="444909" cy="538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F5F23E-483D-4B73-8213-8FD1DA8E5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9854" y="4056058"/>
            <a:ext cx="383328" cy="3452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C21823-84AB-403F-8AC5-E94D7204F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553" y="4004736"/>
            <a:ext cx="455321" cy="4553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115B52-6A8C-4EE3-976B-BD6D65FC7AB9}"/>
              </a:ext>
            </a:extLst>
          </p:cNvPr>
          <p:cNvSpPr txBox="1"/>
          <p:nvPr/>
        </p:nvSpPr>
        <p:spPr>
          <a:xfrm>
            <a:off x="8766458" y="5118732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AWS CloudFront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ADF5D-1967-4123-BE44-39849C615917}"/>
              </a:ext>
            </a:extLst>
          </p:cNvPr>
          <p:cNvSpPr txBox="1"/>
          <p:nvPr/>
        </p:nvSpPr>
        <p:spPr>
          <a:xfrm>
            <a:off x="8585393" y="4382216"/>
            <a:ext cx="1401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AWS Elastic Transcoder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A08B73-0975-4705-8B43-4A911DE45DA0}"/>
              </a:ext>
            </a:extLst>
          </p:cNvPr>
          <p:cNvSpPr txBox="1"/>
          <p:nvPr/>
        </p:nvSpPr>
        <p:spPr>
          <a:xfrm>
            <a:off x="8918987" y="3682479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AWS S3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355E4C-4313-4A79-B2A4-22C002F78A05}"/>
              </a:ext>
            </a:extLst>
          </p:cNvPr>
          <p:cNvSpPr txBox="1"/>
          <p:nvPr/>
        </p:nvSpPr>
        <p:spPr>
          <a:xfrm>
            <a:off x="9818360" y="40292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6B0F22-4614-4AEA-9573-B8B40C5D43EF}"/>
              </a:ext>
            </a:extLst>
          </p:cNvPr>
          <p:cNvSpPr txBox="1"/>
          <p:nvPr/>
        </p:nvSpPr>
        <p:spPr>
          <a:xfrm>
            <a:off x="10227771" y="4406772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AWS Lambda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63EA07-EA84-486C-B4A0-B31ED019F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422" y="5008550"/>
            <a:ext cx="956486" cy="18315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96838A-ADE0-4FA2-A7D9-4B5D23D3BBE3}"/>
              </a:ext>
            </a:extLst>
          </p:cNvPr>
          <p:cNvSpPr/>
          <p:nvPr/>
        </p:nvSpPr>
        <p:spPr>
          <a:xfrm>
            <a:off x="3637393" y="4139828"/>
            <a:ext cx="992941" cy="10390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09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EAC2-B48D-4318-8F61-90B960D4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40" y="31753"/>
            <a:ext cx="9585960" cy="876726"/>
          </a:xfrm>
        </p:spPr>
        <p:txBody>
          <a:bodyPr/>
          <a:lstStyle/>
          <a:p>
            <a:r>
              <a:rPr lang="en-US" dirty="0"/>
              <a:t>AWS Building </a:t>
            </a:r>
            <a:r>
              <a:rPr lang="en-US" dirty="0" err="1"/>
              <a:t>Blocks:Microservices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48613-AED9-498A-AA15-3AC3695F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992981"/>
            <a:ext cx="10515600" cy="4872038"/>
          </a:xfrm>
        </p:spPr>
        <p:txBody>
          <a:bodyPr/>
          <a:lstStyle/>
          <a:p>
            <a:r>
              <a:rPr lang="en-US" b="1" dirty="0"/>
              <a:t>INTRODUCING Simple Queueing Service (SQS)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D94EC-5FF1-49B2-A493-5FD35965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9" y="1688229"/>
            <a:ext cx="8188002" cy="3608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125F7-0EDD-474F-B4DD-6F24E1ED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396" y="5429604"/>
            <a:ext cx="3907456" cy="60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C8A2E-79D6-48EB-BF6B-F4A431261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2" y="5448669"/>
            <a:ext cx="2611222" cy="566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4B2016-BFF2-4B24-8F49-5432A231DC03}"/>
              </a:ext>
            </a:extLst>
          </p:cNvPr>
          <p:cNvSpPr txBox="1"/>
          <p:nvPr/>
        </p:nvSpPr>
        <p:spPr>
          <a:xfrm>
            <a:off x="0" y="5580190"/>
            <a:ext cx="262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SQS USE CASES</a:t>
            </a:r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CC636832-1BC6-4B21-AF9A-83EE339AC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94EFA4-C886-40F0-9E92-FA272ABE9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56609-30D2-42CD-9398-864DFA333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543" y="4427201"/>
            <a:ext cx="602032" cy="4419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8D60D-3E6A-44B7-8E02-1C1CDD45DA63}"/>
              </a:ext>
            </a:extLst>
          </p:cNvPr>
          <p:cNvSpPr txBox="1"/>
          <p:nvPr/>
        </p:nvSpPr>
        <p:spPr>
          <a:xfrm>
            <a:off x="10488788" y="4869199"/>
            <a:ext cx="57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D9650-46CF-4C2E-8B84-467D1B56AA8C}"/>
              </a:ext>
            </a:extLst>
          </p:cNvPr>
          <p:cNvSpPr txBox="1"/>
          <p:nvPr/>
        </p:nvSpPr>
        <p:spPr>
          <a:xfrm>
            <a:off x="9920127" y="3857452"/>
            <a:ext cx="187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Would be remiss</a:t>
            </a:r>
          </a:p>
          <a:p>
            <a:r>
              <a:rPr lang="en-US" dirty="0"/>
              <a:t>If I didn’t mention</a:t>
            </a:r>
          </a:p>
        </p:txBody>
      </p:sp>
    </p:spTree>
    <p:extLst>
      <p:ext uri="{BB962C8B-B14F-4D97-AF65-F5344CB8AC3E}">
        <p14:creationId xmlns:p14="http://schemas.microsoft.com/office/powerpoint/2010/main" val="3904217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C84D4-869C-4747-B4E3-4994313CE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5525"/>
            <a:ext cx="10515600" cy="4870450"/>
          </a:xfrm>
        </p:spPr>
        <p:txBody>
          <a:bodyPr/>
          <a:lstStyle/>
          <a:p>
            <a:r>
              <a:rPr lang="en-US" b="1" dirty="0"/>
              <a:t>Introducing Simple Notification Service (SNS)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D868B-EF74-4FFE-99AF-4BB663AF1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2721"/>
            <a:ext cx="10402824" cy="4144329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19DF9175-4229-4252-A81A-348BAEB0A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63A0B-0EA5-4A3C-B2DF-4F8600803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F9DF61-D8BE-4072-BD97-357DC4A198DC}"/>
              </a:ext>
            </a:extLst>
          </p:cNvPr>
          <p:cNvSpPr txBox="1">
            <a:spLocks/>
          </p:cNvSpPr>
          <p:nvPr/>
        </p:nvSpPr>
        <p:spPr>
          <a:xfrm>
            <a:off x="1767840" y="31753"/>
            <a:ext cx="9585960" cy="8767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AWS Building Blocks:Microservices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85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14267A-E158-458F-889D-CE7FF05E1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5" y="-176832"/>
            <a:ext cx="10809440" cy="6406182"/>
          </a:xfrm>
        </p:spPr>
      </p:pic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D8342AB9-26C4-4E59-A250-8666B275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C6FC4-879B-4015-AF72-E3EC29836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E6F510-BB10-42B3-ABEF-8FECA6CCB0ED}"/>
              </a:ext>
            </a:extLst>
          </p:cNvPr>
          <p:cNvSpPr txBox="1"/>
          <p:nvPr/>
        </p:nvSpPr>
        <p:spPr>
          <a:xfrm>
            <a:off x="1571625" y="-110986"/>
            <a:ext cx="7652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Building Blocks:  AWS </a:t>
            </a:r>
            <a:r>
              <a:rPr lang="en-US" sz="4000" dirty="0" err="1"/>
              <a:t>MicroServices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780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B01E-3054-4AAC-9C3E-3A192F18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01" y="57880"/>
            <a:ext cx="10515600" cy="6695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MicroServices</a:t>
            </a:r>
            <a:r>
              <a:rPr lang="en-US" dirty="0"/>
              <a:t>: Introducing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8929F-18F2-4169-8229-6C32D7AF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99" y="623523"/>
            <a:ext cx="9853202" cy="4301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EA80C-2BC4-47CC-89BC-65DCD20E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740" y="1240581"/>
            <a:ext cx="2105187" cy="2252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8EFFF0-6424-4138-A284-1E000357F811}"/>
              </a:ext>
            </a:extLst>
          </p:cNvPr>
          <p:cNvSpPr txBox="1"/>
          <p:nvPr/>
        </p:nvSpPr>
        <p:spPr>
          <a:xfrm>
            <a:off x="1693718" y="3581718"/>
            <a:ext cx="1433946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Create</a:t>
            </a:r>
          </a:p>
          <a:p>
            <a:r>
              <a:rPr lang="en-US" sz="1200" dirty="0"/>
              <a:t>Retrieve</a:t>
            </a:r>
          </a:p>
          <a:p>
            <a:r>
              <a:rPr lang="en-US" sz="1200" dirty="0"/>
              <a:t>Update</a:t>
            </a:r>
          </a:p>
          <a:p>
            <a:r>
              <a:rPr lang="en-US" sz="1200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A094C-3405-4348-8476-5FF9687E6E9E}"/>
              </a:ext>
            </a:extLst>
          </p:cNvPr>
          <p:cNvSpPr txBox="1"/>
          <p:nvPr/>
        </p:nvSpPr>
        <p:spPr>
          <a:xfrm>
            <a:off x="1169399" y="4937113"/>
            <a:ext cx="5353004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CRUD Event creates a stream</a:t>
            </a:r>
          </a:p>
          <a:p>
            <a:r>
              <a:rPr lang="en-US" sz="1400" dirty="0"/>
              <a:t>Kinesis picks up stream and passes it to  AWS Lambda</a:t>
            </a:r>
          </a:p>
          <a:p>
            <a:r>
              <a:rPr lang="en-US" sz="1400" dirty="0"/>
              <a:t>Lambda determines source and applies the correct function and runs it</a:t>
            </a:r>
          </a:p>
          <a:p>
            <a:endParaRPr lang="en-US" sz="1400" dirty="0"/>
          </a:p>
          <a:p>
            <a:r>
              <a:rPr lang="en-US" sz="1400" dirty="0"/>
              <a:t>Amazon uses Streams to replicate changes in other AZ</a:t>
            </a:r>
            <a:br>
              <a:rPr lang="en-US" sz="1400" dirty="0"/>
            </a:br>
            <a:r>
              <a:rPr lang="en-US" sz="1400" dirty="0"/>
              <a:t>Eventually consistent vs Strongly Consistent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43F59-5F1B-4FC2-AC51-EBF6BAC6B6E9}"/>
              </a:ext>
            </a:extLst>
          </p:cNvPr>
          <p:cNvSpPr txBox="1"/>
          <p:nvPr/>
        </p:nvSpPr>
        <p:spPr>
          <a:xfrm>
            <a:off x="1915059" y="1860335"/>
            <a:ext cx="1154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AWS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Objects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5C595-4A90-4058-82F5-2A36FD1E36EE}"/>
              </a:ext>
            </a:extLst>
          </p:cNvPr>
          <p:cNvSpPr txBox="1"/>
          <p:nvPr/>
        </p:nvSpPr>
        <p:spPr>
          <a:xfrm>
            <a:off x="7431559" y="5034649"/>
            <a:ext cx="422089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Streams are used for most AWS objects</a:t>
            </a:r>
          </a:p>
          <a:p>
            <a:r>
              <a:rPr lang="en-US" dirty="0"/>
              <a:t>	and are particularly used</a:t>
            </a:r>
          </a:p>
          <a:p>
            <a:r>
              <a:rPr lang="en-US" dirty="0"/>
              <a:t>                 with DBs and IoT</a:t>
            </a:r>
          </a:p>
          <a:p>
            <a:r>
              <a:rPr lang="en-US" dirty="0"/>
              <a:t>Streams available for 24 hours then purged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5772B-4CB7-47F8-9E29-7A8C1F571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984" y="3208001"/>
            <a:ext cx="602032" cy="441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7F2B9-5796-4408-ACC1-7D5637DB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84" y="3360401"/>
            <a:ext cx="602032" cy="441998"/>
          </a:xfrm>
          <a:prstGeom prst="rect">
            <a:avLst/>
          </a:prstGeom>
        </p:spPr>
      </p:pic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C7677944-C0B7-4D5B-ACC0-0A5C326A8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73F03-EF49-4DFB-8868-8D2B7FE7F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5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C27EC-E7A0-425C-B39F-2A989D01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Some Common Uses for Cloud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D6C0B-3EA0-441D-931B-D1FD57F0F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161" y="708717"/>
            <a:ext cx="7156469" cy="5646208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2200" b="1" dirty="0"/>
              <a:t>iNetBackup.com - Backup to cloud (or Store to Cloud)/ Retrieve from Cloud – Scalability, virtually Unlimited Storage</a:t>
            </a:r>
          </a:p>
          <a:p>
            <a:r>
              <a:rPr lang="en-US" sz="2200" b="1" dirty="0"/>
              <a:t>Jibjab.com, convertToPDF.com  - File Transformation Services</a:t>
            </a:r>
          </a:p>
          <a:p>
            <a:r>
              <a:rPr lang="en-US" sz="2200" b="1" dirty="0"/>
              <a:t>GoDaddy.com - Website hosting </a:t>
            </a:r>
          </a:p>
          <a:p>
            <a:r>
              <a:rPr lang="en-US" sz="2200" b="1" dirty="0"/>
              <a:t>Iberiabank.com, Chase. Com  - Front-end to order taking system that integrating to Monolithic ERP</a:t>
            </a:r>
          </a:p>
          <a:p>
            <a:r>
              <a:rPr lang="en-US" sz="2200" b="1" dirty="0"/>
              <a:t>Desktop Hosting (Citrix like interface to desktops – way of future, particularly after 5G established)</a:t>
            </a:r>
          </a:p>
          <a:p>
            <a:r>
              <a:rPr lang="en-US" sz="2200" b="1" dirty="0"/>
              <a:t>IT Management Platforms - Service Catalogues, Monitoring, AV </a:t>
            </a:r>
            <a:r>
              <a:rPr lang="en-US" sz="2200" b="1" dirty="0" err="1"/>
              <a:t>Mgmt</a:t>
            </a:r>
            <a:r>
              <a:rPr lang="en-US" sz="2200" b="1" dirty="0"/>
              <a:t>, Health Statistic Monitoring</a:t>
            </a:r>
          </a:p>
          <a:p>
            <a:r>
              <a:rPr lang="en-US" sz="2200" b="1" dirty="0"/>
              <a:t>YouTube, Pandora, Spotify, Hulu – Secure Storage and downloadable libraries of material</a:t>
            </a:r>
          </a:p>
          <a:p>
            <a:r>
              <a:rPr lang="en-US" sz="2200" b="1" dirty="0"/>
              <a:t>Facebook, Twitter, Instagram  - Social Media Platforms </a:t>
            </a:r>
          </a:p>
          <a:p>
            <a:r>
              <a:rPr lang="en-US" sz="2200" b="1" dirty="0"/>
              <a:t>Siri, Alexa, Google Home - Hosting Natural Language response systems</a:t>
            </a:r>
          </a:p>
          <a:p>
            <a:r>
              <a:rPr lang="en-US" sz="2200" b="1" dirty="0"/>
              <a:t>Back Office Hosting (Email, Office 365, Conferencing, IM (Slack), </a:t>
            </a:r>
            <a:r>
              <a:rPr lang="en-US" sz="2200" b="1" dirty="0" err="1"/>
              <a:t>TimeEntry</a:t>
            </a:r>
            <a:r>
              <a:rPr lang="en-US" sz="2200" b="1" dirty="0"/>
              <a:t>, </a:t>
            </a:r>
            <a:r>
              <a:rPr lang="en-US" sz="2200" b="1" dirty="0" err="1"/>
              <a:t>etc</a:t>
            </a:r>
            <a:r>
              <a:rPr lang="en-US" sz="2200" b="1" dirty="0"/>
              <a:t>…)</a:t>
            </a:r>
          </a:p>
          <a:p>
            <a:r>
              <a:rPr lang="en-US" sz="2200" b="1" i="1" dirty="0"/>
              <a:t>SaaS</a:t>
            </a:r>
            <a:r>
              <a:rPr lang="en-US" sz="2200" b="1" dirty="0"/>
              <a:t> – </a:t>
            </a:r>
            <a:r>
              <a:rPr lang="en-US" sz="2200" b="1" dirty="0" err="1"/>
              <a:t>eTrade</a:t>
            </a:r>
            <a:r>
              <a:rPr lang="en-US" sz="2200" b="1" dirty="0"/>
              <a:t>, JIRA,  Amazon.com, SFDC, ServiceNow, Gmail, Google Maps, </a:t>
            </a:r>
          </a:p>
          <a:p>
            <a:r>
              <a:rPr lang="en-US" sz="2200" b="1" i="1" dirty="0"/>
              <a:t>PaaS</a:t>
            </a:r>
            <a:r>
              <a:rPr lang="en-US" sz="2200" b="1" dirty="0"/>
              <a:t> – ServiceNow, Office 365</a:t>
            </a:r>
          </a:p>
          <a:p>
            <a:r>
              <a:rPr lang="en-US" sz="2200" b="1" i="1" dirty="0"/>
              <a:t>IaaS</a:t>
            </a:r>
            <a:r>
              <a:rPr lang="en-US" sz="2200" b="1" dirty="0"/>
              <a:t>  - Google Cloud, IBM Cloud, Azure, AWS</a:t>
            </a:r>
          </a:p>
          <a:p>
            <a:r>
              <a:rPr lang="en-US" sz="2200" b="1" dirty="0"/>
              <a:t>Ingesting all your unstructured and structured data into a Data Lake, or Data Warehouse or Data Mart for cognitive and/or analytics processing</a:t>
            </a:r>
          </a:p>
          <a:p>
            <a:pPr marL="0" indent="0">
              <a:buNone/>
            </a:pPr>
            <a:endParaRPr lang="en-US" sz="1100" dirty="0"/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10B1F083-8C9A-43FE-AA6E-278C67B01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55D39-F280-4ADD-89AF-6BD368E2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31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4533-AEB3-45BD-9703-697E7A27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5637"/>
          </a:xfrm>
        </p:spPr>
        <p:txBody>
          <a:bodyPr/>
          <a:lstStyle/>
          <a:p>
            <a:r>
              <a:rPr lang="en-US" dirty="0"/>
              <a:t>Architecture example in motion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76160-2C29-464C-BBF0-07AFD96D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58" y="2009026"/>
            <a:ext cx="10394122" cy="3632692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2DF5CB91-B8A1-476E-A9B2-4CD5A9FB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F38D4-4E66-4412-9F28-54BD5163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10C0F3-936C-45B9-8822-E6A3FDAB68EA}"/>
              </a:ext>
            </a:extLst>
          </p:cNvPr>
          <p:cNvSpPr txBox="1"/>
          <p:nvPr/>
        </p:nvSpPr>
        <p:spPr>
          <a:xfrm>
            <a:off x="1792224" y="5531990"/>
            <a:ext cx="1627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Lambda invoked</a:t>
            </a:r>
          </a:p>
          <a:p>
            <a:r>
              <a:rPr lang="en-US" sz="1400" b="1" dirty="0"/>
              <a:t>off S3 event 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A82D8-7830-4376-B2DE-4E812F689682}"/>
              </a:ext>
            </a:extLst>
          </p:cNvPr>
          <p:cNvSpPr txBox="1"/>
          <p:nvPr/>
        </p:nvSpPr>
        <p:spPr>
          <a:xfrm>
            <a:off x="3538617" y="5470434"/>
            <a:ext cx="2134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3. Retrieves/Processes file</a:t>
            </a:r>
          </a:p>
          <a:p>
            <a:r>
              <a:rPr lang="en-US" sz="1400" b="1" dirty="0"/>
              <a:t>    from S3</a:t>
            </a:r>
          </a:p>
          <a:p>
            <a:r>
              <a:rPr lang="en-US" sz="1400" b="1" dirty="0"/>
              <a:t>Returns thumbnail to S3</a:t>
            </a:r>
          </a:p>
          <a:p>
            <a:r>
              <a:rPr lang="en-US" sz="1400" b="1" dirty="0"/>
              <a:t>Adds task to SNS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E95EB-9997-409F-8756-152CEEB8F563}"/>
              </a:ext>
            </a:extLst>
          </p:cNvPr>
          <p:cNvSpPr txBox="1"/>
          <p:nvPr/>
        </p:nvSpPr>
        <p:spPr>
          <a:xfrm>
            <a:off x="6365728" y="3830052"/>
            <a:ext cx="2297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4. SNS topic invokes Lambda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50DA3-C80C-4FE1-BD54-6C80F86B5732}"/>
              </a:ext>
            </a:extLst>
          </p:cNvPr>
          <p:cNvSpPr txBox="1"/>
          <p:nvPr/>
        </p:nvSpPr>
        <p:spPr>
          <a:xfrm>
            <a:off x="2966455" y="1748782"/>
            <a:ext cx="387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6. </a:t>
            </a:r>
            <a:r>
              <a:rPr lang="en-US" sz="1400" b="1" dirty="0" err="1"/>
              <a:t>Rekognition</a:t>
            </a:r>
            <a:r>
              <a:rPr lang="en-US" sz="1400" b="1" dirty="0"/>
              <a:t> association added to S3 Meta Data</a:t>
            </a:r>
            <a:br>
              <a:rPr lang="en-US" sz="1400" b="1" dirty="0"/>
            </a:br>
            <a:r>
              <a:rPr lang="en-US" sz="1400" b="1" dirty="0"/>
              <a:t>     “Taylor Swift”</a:t>
            </a:r>
          </a:p>
        </p:txBody>
      </p:sp>
    </p:spTree>
    <p:extLst>
      <p:ext uri="{BB962C8B-B14F-4D97-AF65-F5344CB8AC3E}">
        <p14:creationId xmlns:p14="http://schemas.microsoft.com/office/powerpoint/2010/main" val="4136197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7ADC-07EA-4CC5-9B2A-310F6BBD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05" y="275663"/>
            <a:ext cx="10058400" cy="751249"/>
          </a:xfrm>
        </p:spPr>
        <p:txBody>
          <a:bodyPr/>
          <a:lstStyle/>
          <a:p>
            <a:r>
              <a:rPr lang="en-US" dirty="0" err="1"/>
              <a:t>ReCAP</a:t>
            </a:r>
            <a:endParaRPr lang="en-US" dirty="0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CD902C-FC51-4860-A194-6D533D9C9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42" y="1654954"/>
            <a:ext cx="1527361" cy="79215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776D0-5EBF-4710-AF73-5AD7E2E1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715" y="1597854"/>
            <a:ext cx="2081848" cy="927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0F5A8-707E-4A73-A402-01370B678854}"/>
              </a:ext>
            </a:extLst>
          </p:cNvPr>
          <p:cNvSpPr txBox="1"/>
          <p:nvPr/>
        </p:nvSpPr>
        <p:spPr>
          <a:xfrm>
            <a:off x="4655125" y="2554085"/>
            <a:ext cx="208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Regions, AZ and DCs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AE3B-0D06-4774-BDD6-61F431668FA5}"/>
              </a:ext>
            </a:extLst>
          </p:cNvPr>
          <p:cNvSpPr txBox="1"/>
          <p:nvPr/>
        </p:nvSpPr>
        <p:spPr>
          <a:xfrm>
            <a:off x="339697" y="2543692"/>
            <a:ext cx="16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Saas</a:t>
            </a:r>
            <a:r>
              <a:rPr lang="en-US" dirty="0"/>
              <a:t>, PaaS, </a:t>
            </a:r>
            <a:r>
              <a:rPr lang="en-US" dirty="0" err="1"/>
              <a:t>Iaas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82AD9C-A09F-4130-8263-07E03B9B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698" y="1683465"/>
            <a:ext cx="2159093" cy="694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AAE49-B6C9-4038-9C70-7A5853716D6D}"/>
              </a:ext>
            </a:extLst>
          </p:cNvPr>
          <p:cNvSpPr txBox="1"/>
          <p:nvPr/>
        </p:nvSpPr>
        <p:spPr>
          <a:xfrm>
            <a:off x="2354002" y="2560023"/>
            <a:ext cx="20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Tools to Access AWS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8BCE9C-8274-4AE3-8084-54205A6E6E4B}"/>
              </a:ext>
            </a:extLst>
          </p:cNvPr>
          <p:cNvSpPr txBox="1"/>
          <p:nvPr/>
        </p:nvSpPr>
        <p:spPr>
          <a:xfrm>
            <a:off x="7106518" y="2543692"/>
            <a:ext cx="11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1949AA-6CB8-46C0-AFE9-D208B1D76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410" y="1735646"/>
            <a:ext cx="1616855" cy="811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5B013E-2C2D-42EE-A31C-17F71B147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556" y="1708498"/>
            <a:ext cx="1373538" cy="7252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CB71D3-A47D-4DE2-B78A-78AFCECDA5E4}"/>
              </a:ext>
            </a:extLst>
          </p:cNvPr>
          <p:cNvSpPr txBox="1"/>
          <p:nvPr/>
        </p:nvSpPr>
        <p:spPr>
          <a:xfrm>
            <a:off x="8841690" y="2554085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D8A2A5-B0F2-4530-B7BD-92814151A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130" y="3220375"/>
            <a:ext cx="1373538" cy="7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731214-1B65-48DA-87BB-77ABDD896499}"/>
              </a:ext>
            </a:extLst>
          </p:cNvPr>
          <p:cNvSpPr txBox="1"/>
          <p:nvPr/>
        </p:nvSpPr>
        <p:spPr>
          <a:xfrm>
            <a:off x="4669789" y="3984600"/>
            <a:ext cx="20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COMPUTE/Network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09E9A0-88BD-4EC6-83B5-118980B9B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9301" y="3149043"/>
            <a:ext cx="1276700" cy="6941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06B506-2771-4C99-8AC8-B97DB2622835}"/>
              </a:ext>
            </a:extLst>
          </p:cNvPr>
          <p:cNvSpPr txBox="1"/>
          <p:nvPr/>
        </p:nvSpPr>
        <p:spPr>
          <a:xfrm>
            <a:off x="2907187" y="3984600"/>
            <a:ext cx="16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Databases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5DF83E-DE0B-488E-A12D-53A69D321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5901" y="3291045"/>
            <a:ext cx="1563220" cy="6970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8ECB11-79A9-4102-94ED-8D11507DC193}"/>
              </a:ext>
            </a:extLst>
          </p:cNvPr>
          <p:cNvSpPr txBox="1"/>
          <p:nvPr/>
        </p:nvSpPr>
        <p:spPr>
          <a:xfrm>
            <a:off x="6822343" y="3984600"/>
            <a:ext cx="187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 and Apps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01D1B4-4F3A-431B-BBAB-29B972A92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0414" y="3235291"/>
            <a:ext cx="1431246" cy="7512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7CDDDD-BD67-4D20-B16A-36F216BFDFBA}"/>
              </a:ext>
            </a:extLst>
          </p:cNvPr>
          <p:cNvSpPr txBox="1"/>
          <p:nvPr/>
        </p:nvSpPr>
        <p:spPr>
          <a:xfrm>
            <a:off x="8987226" y="39846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AS and LB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17DB7-D359-48E2-ACD5-DA8017EC44BF}"/>
              </a:ext>
            </a:extLst>
          </p:cNvPr>
          <p:cNvSpPr txBox="1"/>
          <p:nvPr/>
        </p:nvSpPr>
        <p:spPr>
          <a:xfrm>
            <a:off x="597969" y="5686046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Streams</a:t>
            </a:r>
          </a:p>
        </p:txBody>
      </p:sp>
      <p:pic>
        <p:nvPicPr>
          <p:cNvPr id="27" name="Picture 26" descr="A drawing of a face&#10;&#10;Description automatically generated">
            <a:extLst>
              <a:ext uri="{FF2B5EF4-FFF2-40B4-BE49-F238E27FC236}">
                <a16:creationId xmlns:a16="http://schemas.microsoft.com/office/drawing/2014/main" id="{FAD9757B-A953-4C49-AE22-3AC264E8B8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8387A4-6DDE-43FD-BF8B-1DD77550EB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8F76B-7227-4EA0-A16B-F73C712F3F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8829" y="4828475"/>
            <a:ext cx="1605212" cy="8993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AA5D06-3C69-4C53-A86D-900B901F9D62}"/>
              </a:ext>
            </a:extLst>
          </p:cNvPr>
          <p:cNvSpPr txBox="1"/>
          <p:nvPr/>
        </p:nvSpPr>
        <p:spPr>
          <a:xfrm>
            <a:off x="2096555" y="5674111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Managed/Unmanaged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BB2551A-B09A-4F31-A291-A08B392126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9787" y="4799540"/>
            <a:ext cx="1598467" cy="8993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D31371F-9B69-49C4-8500-F2BE17C0BDED}"/>
              </a:ext>
            </a:extLst>
          </p:cNvPr>
          <p:cNvSpPr txBox="1"/>
          <p:nvPr/>
        </p:nvSpPr>
        <p:spPr>
          <a:xfrm>
            <a:off x="4638715" y="567411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C9D4A4-13A8-4A45-8EE9-0C79C30217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0563" y="4859816"/>
            <a:ext cx="1466558" cy="8262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BC5C962-B981-40A8-9F1B-DC3F0A13D64F}"/>
              </a:ext>
            </a:extLst>
          </p:cNvPr>
          <p:cNvSpPr txBox="1"/>
          <p:nvPr/>
        </p:nvSpPr>
        <p:spPr>
          <a:xfrm>
            <a:off x="7243704" y="567293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8A4345C-F73D-4E51-9090-B05641AE65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0970" y="4864270"/>
            <a:ext cx="1287124" cy="7252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882A48-DCE2-4AA6-B6A8-8DC4CDA59A7E}"/>
              </a:ext>
            </a:extLst>
          </p:cNvPr>
          <p:cNvSpPr txBox="1"/>
          <p:nvPr/>
        </p:nvSpPr>
        <p:spPr>
          <a:xfrm>
            <a:off x="9203428" y="563307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413B16D-811B-417E-963F-9C1A6DD25D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120" y="3161445"/>
            <a:ext cx="1563220" cy="8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06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FC35-27FE-42BE-B7E9-D855324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F039-9772-4A56-882A-C09F93AA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or Unmanaged</a:t>
            </a:r>
          </a:p>
          <a:p>
            <a:r>
              <a:rPr lang="en-US" dirty="0"/>
              <a:t>Where/How to Deploy It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D45E1047-73C4-464D-BB4D-76BEB263A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070A0-3411-4F00-B708-0C50028E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56F8-9249-4C00-A060-B5C3A208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0" y="57694"/>
            <a:ext cx="10058400" cy="719977"/>
          </a:xfrm>
        </p:spPr>
        <p:txBody>
          <a:bodyPr/>
          <a:lstStyle/>
          <a:p>
            <a:r>
              <a:rPr lang="en-US" dirty="0"/>
              <a:t>Managed vs </a:t>
            </a:r>
            <a:r>
              <a:rPr lang="en-US" dirty="0" err="1"/>
              <a:t>UnManaged</a:t>
            </a:r>
            <a:r>
              <a:rPr lang="en-US" dirty="0"/>
              <a:t>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B0559-765A-4D0D-A977-DED5D4A9A9CD}"/>
              </a:ext>
            </a:extLst>
          </p:cNvPr>
          <p:cNvSpPr txBox="1"/>
          <p:nvPr/>
        </p:nvSpPr>
        <p:spPr>
          <a:xfrm>
            <a:off x="5710155" y="1893700"/>
            <a:ext cx="61300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u="sng" dirty="0"/>
              <a:t>Why choose a managed service?</a:t>
            </a:r>
          </a:p>
          <a:p>
            <a:pPr lvl="1"/>
            <a:r>
              <a:rPr lang="en-US" dirty="0"/>
              <a:t>You don’t have to worry about backup</a:t>
            </a:r>
          </a:p>
          <a:p>
            <a:pPr lvl="1"/>
            <a:r>
              <a:rPr lang="en-US" dirty="0"/>
              <a:t>You don’t allocate diskspace shortage</a:t>
            </a:r>
          </a:p>
          <a:p>
            <a:pPr lvl="1"/>
            <a:r>
              <a:rPr lang="en-US" dirty="0"/>
              <a:t>You don’t build servers</a:t>
            </a:r>
          </a:p>
          <a:p>
            <a:pPr lvl="1"/>
            <a:r>
              <a:rPr lang="en-US" dirty="0"/>
              <a:t>You don’t handle infrastructure to expand</a:t>
            </a:r>
          </a:p>
          <a:p>
            <a:pPr lvl="1"/>
            <a:r>
              <a:rPr lang="en-US" dirty="0"/>
              <a:t>You don’t have to patch OS, Firmware </a:t>
            </a:r>
          </a:p>
          <a:p>
            <a:pPr lvl="1"/>
            <a:r>
              <a:rPr lang="en-US" dirty="0"/>
              <a:t>You don’t have to worry with UPS (power)</a:t>
            </a:r>
          </a:p>
          <a:p>
            <a:pPr lvl="1"/>
            <a:r>
              <a:rPr lang="en-US" dirty="0"/>
              <a:t>You don’t have to worry about scaling</a:t>
            </a:r>
          </a:p>
          <a:p>
            <a:pPr lvl="1"/>
            <a:r>
              <a:rPr lang="en-US" dirty="0"/>
              <a:t>You don’t deal with Physical security, racking, HVAC</a:t>
            </a:r>
          </a:p>
          <a:p>
            <a:pPr lvl="1"/>
            <a:r>
              <a:rPr lang="en-US" dirty="0"/>
              <a:t>You don’t deal with network redundancy</a:t>
            </a:r>
          </a:p>
          <a:p>
            <a:pPr lvl="1"/>
            <a:r>
              <a:rPr lang="en-US" dirty="0"/>
              <a:t>You don’t have to do application patching</a:t>
            </a:r>
          </a:p>
          <a:p>
            <a:pPr lvl="1"/>
            <a:r>
              <a:rPr lang="en-US" dirty="0"/>
              <a:t>You don’t deal with purchasing HW</a:t>
            </a:r>
          </a:p>
          <a:p>
            <a:pPr lvl="1"/>
            <a:r>
              <a:rPr lang="en-US" dirty="0"/>
              <a:t>You don’t have to build monitoring infrastructure</a:t>
            </a:r>
          </a:p>
          <a:p>
            <a:pPr lvl="1"/>
            <a:r>
              <a:rPr lang="en-US" dirty="0"/>
              <a:t>You don’t have to hire staff to manage it</a:t>
            </a:r>
          </a:p>
          <a:p>
            <a:pPr lvl="1"/>
            <a:r>
              <a:rPr lang="en-US" dirty="0"/>
              <a:t>You don’t have to worry about fault tolerance, or resiliency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D6C8A4C6-6A5F-4293-8B18-0FADDEA27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6" y="2044796"/>
            <a:ext cx="3184733" cy="318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EFB1E3-B564-435D-A598-9F662373A2A4}"/>
              </a:ext>
            </a:extLst>
          </p:cNvPr>
          <p:cNvSpPr txBox="1"/>
          <p:nvPr/>
        </p:nvSpPr>
        <p:spPr>
          <a:xfrm>
            <a:off x="1739728" y="1213116"/>
            <a:ext cx="1342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Unmanaged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A9136D-6C60-4679-B7B2-1F7FF90022E5}"/>
              </a:ext>
            </a:extLst>
          </p:cNvPr>
          <p:cNvSpPr txBox="1"/>
          <p:nvPr/>
        </p:nvSpPr>
        <p:spPr>
          <a:xfrm>
            <a:off x="6933253" y="1259728"/>
            <a:ext cx="108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Managed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C39B28-B915-4EA6-B105-F7D51F6B4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104" y="1776981"/>
            <a:ext cx="1653495" cy="12078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F0F47D-6178-4703-A21F-28078C0B2F8E}"/>
              </a:ext>
            </a:extLst>
          </p:cNvPr>
          <p:cNvSpPr txBox="1"/>
          <p:nvPr/>
        </p:nvSpPr>
        <p:spPr>
          <a:xfrm>
            <a:off x="4905606" y="288883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Lambda</a:t>
            </a:r>
          </a:p>
        </p:txBody>
      </p:sp>
      <p:pic>
        <p:nvPicPr>
          <p:cNvPr id="25" name="Picture 24" descr="A drawing of a face&#10;&#10;Description automatically generated">
            <a:extLst>
              <a:ext uri="{FF2B5EF4-FFF2-40B4-BE49-F238E27FC236}">
                <a16:creationId xmlns:a16="http://schemas.microsoft.com/office/drawing/2014/main" id="{C86191C5-6BBB-459C-A4C8-C61366519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40A49C-A6E5-41D9-BB10-125077FC8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C87130-6324-4E7F-A5E9-69492E582222}"/>
              </a:ext>
            </a:extLst>
          </p:cNvPr>
          <p:cNvSpPr txBox="1"/>
          <p:nvPr/>
        </p:nvSpPr>
        <p:spPr>
          <a:xfrm>
            <a:off x="1570049" y="1490457"/>
            <a:ext cx="1677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Its all on you to manage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21092-87DB-4F05-A24F-8993C9E46BB1}"/>
              </a:ext>
            </a:extLst>
          </p:cNvPr>
          <p:cNvSpPr txBox="1"/>
          <p:nvPr/>
        </p:nvSpPr>
        <p:spPr>
          <a:xfrm>
            <a:off x="6639821" y="1499982"/>
            <a:ext cx="166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AWS manages it for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14A10-DEE8-4237-9616-D9EA4F84F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7311" y="2131293"/>
            <a:ext cx="1867062" cy="1707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3119AE-34C4-4E33-8CBF-EE056514A1ED}"/>
              </a:ext>
            </a:extLst>
          </p:cNvPr>
          <p:cNvSpPr/>
          <p:nvPr/>
        </p:nvSpPr>
        <p:spPr>
          <a:xfrm>
            <a:off x="4537462" y="1850232"/>
            <a:ext cx="61663" cy="3775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3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50A9-284A-4394-97AD-6CFABE54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ABE8B-4347-498A-8596-52CC96C2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25" y="1879435"/>
            <a:ext cx="7506350" cy="3810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A50669-4B6D-481F-987A-912453165E94}"/>
              </a:ext>
            </a:extLst>
          </p:cNvPr>
          <p:cNvSpPr txBox="1"/>
          <p:nvPr/>
        </p:nvSpPr>
        <p:spPr>
          <a:xfrm>
            <a:off x="2547891" y="5878512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Private Cloud?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CA551-66D5-464E-96B2-9369F0642705}"/>
              </a:ext>
            </a:extLst>
          </p:cNvPr>
          <p:cNvSpPr txBox="1"/>
          <p:nvPr/>
        </p:nvSpPr>
        <p:spPr>
          <a:xfrm>
            <a:off x="6961573" y="5878512"/>
            <a:ext cx="23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Public Cloud?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42EED14B-4A4F-44D4-8049-5EAB86006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89C92-EE38-4BBC-9E80-3FE27D40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92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950C6-2BD4-4237-B1B2-2D82F6BB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85" y="720450"/>
            <a:ext cx="6721422" cy="1745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7085CC-9715-4159-A802-06D573F1A766}"/>
              </a:ext>
            </a:extLst>
          </p:cNvPr>
          <p:cNvSpPr txBox="1"/>
          <p:nvPr/>
        </p:nvSpPr>
        <p:spPr>
          <a:xfrm>
            <a:off x="1085849" y="228600"/>
            <a:ext cx="7362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ARCHITECTURE EXAMPLES: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045A8-B035-4366-A6B6-609F2ED528F6}"/>
              </a:ext>
            </a:extLst>
          </p:cNvPr>
          <p:cNvSpPr txBox="1"/>
          <p:nvPr/>
        </p:nvSpPr>
        <p:spPr>
          <a:xfrm>
            <a:off x="5088112" y="2280915"/>
            <a:ext cx="6437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Hybrid  Network – half local/half cloud</a:t>
            </a:r>
          </a:p>
          <a:p>
            <a:r>
              <a:rPr lang="en-US" dirty="0"/>
              <a:t>Could be entirely Private network, Half Private/Half Public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02C48-1017-4D62-84E5-253FBB881565}"/>
              </a:ext>
            </a:extLst>
          </p:cNvPr>
          <p:cNvSpPr txBox="1"/>
          <p:nvPr/>
        </p:nvSpPr>
        <p:spPr>
          <a:xfrm>
            <a:off x="2001114" y="2318002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Private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36CE9-11E7-4FED-90B4-BCD1F7C3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2845241"/>
            <a:ext cx="6572240" cy="2634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AF1EC-C9D4-443C-8BA1-86995F82D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418" y="3730335"/>
            <a:ext cx="454292" cy="4667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282C60-72EB-494F-AD52-13211D7B4BE2}"/>
              </a:ext>
            </a:extLst>
          </p:cNvPr>
          <p:cNvSpPr/>
          <p:nvPr/>
        </p:nvSpPr>
        <p:spPr>
          <a:xfrm>
            <a:off x="3621895" y="3902268"/>
            <a:ext cx="97558" cy="17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ECDEFD-21FC-406B-863B-981D014F0A2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431313" y="4054166"/>
            <a:ext cx="190582" cy="83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030E31A-C5BD-49F6-A113-3ED1C0DCD233}"/>
              </a:ext>
            </a:extLst>
          </p:cNvPr>
          <p:cNvSpPr/>
          <p:nvPr/>
        </p:nvSpPr>
        <p:spPr>
          <a:xfrm>
            <a:off x="2797648" y="4890988"/>
            <a:ext cx="1267329" cy="239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Event_type</a:t>
            </a:r>
            <a:r>
              <a:rPr lang="en-US" sz="800" dirty="0"/>
              <a:t> = </a:t>
            </a:r>
          </a:p>
          <a:p>
            <a:pPr algn="ctr"/>
            <a:r>
              <a:rPr lang="en-US" sz="800" dirty="0"/>
              <a:t>Send SMS notification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A9C759-9B0B-48A9-AFEE-E1F2BB307C2B}"/>
              </a:ext>
            </a:extLst>
          </p:cNvPr>
          <p:cNvCxnSpPr>
            <a:cxnSpLocks/>
          </p:cNvCxnSpPr>
          <p:nvPr/>
        </p:nvCxnSpPr>
        <p:spPr>
          <a:xfrm>
            <a:off x="5486180" y="4035638"/>
            <a:ext cx="2001494" cy="3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BBF9D12-213C-4CDB-B05B-28287C846705}"/>
              </a:ext>
            </a:extLst>
          </p:cNvPr>
          <p:cNvSpPr/>
          <p:nvPr/>
        </p:nvSpPr>
        <p:spPr>
          <a:xfrm>
            <a:off x="7575244" y="3939879"/>
            <a:ext cx="396173" cy="3604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D50E9121-2ED8-4E72-AE8C-964211A3D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EDF9F-FE60-4D8C-96FE-992BE56FC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0B8F55-EF8A-4656-A5EE-7E2F7D2D1047}"/>
              </a:ext>
            </a:extLst>
          </p:cNvPr>
          <p:cNvSpPr/>
          <p:nvPr/>
        </p:nvSpPr>
        <p:spPr>
          <a:xfrm>
            <a:off x="7138225" y="4241804"/>
            <a:ext cx="14056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SMS Notification Engine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B8C21-7FE3-4E2A-9B96-F71CF2E2BC79}"/>
              </a:ext>
            </a:extLst>
          </p:cNvPr>
          <p:cNvSpPr txBox="1"/>
          <p:nvPr/>
        </p:nvSpPr>
        <p:spPr>
          <a:xfrm>
            <a:off x="5040707" y="539497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Cloud </a:t>
            </a:r>
          </a:p>
        </p:txBody>
      </p:sp>
    </p:spTree>
    <p:extLst>
      <p:ext uri="{BB962C8B-B14F-4D97-AF65-F5344CB8AC3E}">
        <p14:creationId xmlns:p14="http://schemas.microsoft.com/office/powerpoint/2010/main" val="1331573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BF59-6700-4367-910E-E45788EE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Architected Solutions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E01C65-76C2-44B1-8944-5B5983017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0" y="1690688"/>
            <a:ext cx="6120828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2658B-7CA2-444F-BFF6-34B059AC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808" y="2925606"/>
            <a:ext cx="3892516" cy="32480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304AB6-0A98-4533-A232-0DD24BCAB033}"/>
              </a:ext>
            </a:extLst>
          </p:cNvPr>
          <p:cNvCxnSpPr>
            <a:cxnSpLocks/>
          </p:cNvCxnSpPr>
          <p:nvPr/>
        </p:nvCxnSpPr>
        <p:spPr>
          <a:xfrm>
            <a:off x="6650183" y="1517073"/>
            <a:ext cx="0" cy="4768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A46C908-6E4C-4C6C-AEC7-ED8B1C873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29" y="1671221"/>
            <a:ext cx="4431832" cy="12543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26B631-A814-47AE-ABA1-64F9BF3FF95E}"/>
              </a:ext>
            </a:extLst>
          </p:cNvPr>
          <p:cNvCxnSpPr>
            <a:cxnSpLocks/>
          </p:cNvCxnSpPr>
          <p:nvPr/>
        </p:nvCxnSpPr>
        <p:spPr>
          <a:xfrm>
            <a:off x="6650183" y="3000652"/>
            <a:ext cx="52547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A34D02D8-9415-4BD4-A91E-6A651F88B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69ADE1-3B33-4E6C-9223-0019A382A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B5826-991D-470F-A8EE-8C98284FEA0C}"/>
              </a:ext>
            </a:extLst>
          </p:cNvPr>
          <p:cNvSpPr txBox="1"/>
          <p:nvPr/>
        </p:nvSpPr>
        <p:spPr>
          <a:xfrm>
            <a:off x="235881" y="3122316"/>
            <a:ext cx="27244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modifies content of </a:t>
            </a:r>
          </a:p>
          <a:p>
            <a:r>
              <a:rPr lang="en-US" dirty="0"/>
              <a:t>S3 bucket</a:t>
            </a:r>
          </a:p>
          <a:p>
            <a:r>
              <a:rPr lang="en-US" dirty="0"/>
              <a:t>Application monitoring S3</a:t>
            </a:r>
          </a:p>
          <a:p>
            <a:r>
              <a:rPr lang="en-US" dirty="0"/>
              <a:t>  is notified and has option </a:t>
            </a:r>
          </a:p>
          <a:p>
            <a:r>
              <a:rPr lang="en-US" dirty="0"/>
              <a:t>To post a change or delete</a:t>
            </a:r>
          </a:p>
        </p:txBody>
      </p:sp>
    </p:spTree>
    <p:extLst>
      <p:ext uri="{BB962C8B-B14F-4D97-AF65-F5344CB8AC3E}">
        <p14:creationId xmlns:p14="http://schemas.microsoft.com/office/powerpoint/2010/main" val="1179381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907D-1202-4F55-8C1F-E89BDC77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07" y="-15073"/>
            <a:ext cx="10515600" cy="1325563"/>
          </a:xfrm>
        </p:spPr>
        <p:txBody>
          <a:bodyPr/>
          <a:lstStyle/>
          <a:p>
            <a:r>
              <a:rPr lang="en-US" dirty="0"/>
              <a:t>Lift and Shift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130F4-5D64-4AEC-A34F-4E82C2890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00" y="5813171"/>
            <a:ext cx="11284439" cy="4549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Many enterprise cloud teams have been delivering on aggressive timelines in so-called “lift-and-shift” cloud migrations, where the goal is to move a specific set of applications to the cloud as fast as possible without changing their core architecture, functionality, or performance characteristics.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6B594-16E3-4CE9-8444-45F3F2147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31" y="1337064"/>
            <a:ext cx="4473328" cy="3581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C1FDD-22B6-4DC7-B997-52B56915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14" y="2473660"/>
            <a:ext cx="630722" cy="377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C32718-817B-4924-9186-CC65E8A1B32C}"/>
              </a:ext>
            </a:extLst>
          </p:cNvPr>
          <p:cNvSpPr txBox="1"/>
          <p:nvPr/>
        </p:nvSpPr>
        <p:spPr>
          <a:xfrm>
            <a:off x="12382040" y="5832233"/>
            <a:ext cx="11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Processed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595CF9E-A99C-4740-91D3-F3C54873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375" y="3429498"/>
            <a:ext cx="316055" cy="30351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2604AE4-31EE-4092-9414-4F3BE1D1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66" y="3442394"/>
            <a:ext cx="302626" cy="2906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FED6212-D67B-4C7A-8751-A106230E2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70" y="3442394"/>
            <a:ext cx="293751" cy="28209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5E4F8A1-216D-49DE-9D99-4FD4CA251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717" y="570345"/>
            <a:ext cx="5484418" cy="25670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9268BBF-1830-4B6F-B5ED-09EF3104E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515" y="4386543"/>
            <a:ext cx="411516" cy="65537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2E9C293-DCCF-458F-B5D8-82E2A699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246" y="3652173"/>
            <a:ext cx="316055" cy="30351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C07152B-4900-4A9B-B3CF-00E006A54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691" y="4499319"/>
            <a:ext cx="302626" cy="290617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2A3D278-41DB-4153-9EB3-5791AB01268F}"/>
              </a:ext>
            </a:extLst>
          </p:cNvPr>
          <p:cNvSpPr txBox="1"/>
          <p:nvPr/>
        </p:nvSpPr>
        <p:spPr>
          <a:xfrm>
            <a:off x="6994739" y="3328547"/>
            <a:ext cx="56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Ingest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C07164B-6617-49DC-AC40-08200409BBE7}"/>
              </a:ext>
            </a:extLst>
          </p:cNvPr>
          <p:cNvCxnSpPr>
            <a:stCxn id="93" idx="2"/>
            <a:endCxn id="92" idx="0"/>
          </p:cNvCxnSpPr>
          <p:nvPr/>
        </p:nvCxnSpPr>
        <p:spPr>
          <a:xfrm flipH="1">
            <a:off x="7241273" y="3955686"/>
            <a:ext cx="1" cy="43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41E719C-A9EB-4C92-B572-B413B51B0545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7399301" y="3803930"/>
            <a:ext cx="647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BF3ADB4-DE46-46B0-828C-3A98EF79C555}"/>
              </a:ext>
            </a:extLst>
          </p:cNvPr>
          <p:cNvSpPr txBox="1"/>
          <p:nvPr/>
        </p:nvSpPr>
        <p:spPr>
          <a:xfrm>
            <a:off x="7272375" y="4556435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.\</a:t>
            </a:r>
            <a:r>
              <a:rPr lang="en-US" sz="800" dirty="0">
                <a:highlight>
                  <a:srgbClr val="FF0000"/>
                </a:highlight>
              </a:rPr>
              <a:t>Ingest</a:t>
            </a:r>
          </a:p>
          <a:p>
            <a:r>
              <a:rPr lang="en-US" sz="800" dirty="0"/>
              <a:t>.\Processed</a:t>
            </a:r>
          </a:p>
          <a:p>
            <a:r>
              <a:rPr lang="en-US" sz="800" dirty="0"/>
              <a:t>.\Published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E6B96F-A3C3-4786-8CE3-65FDE4E836D7}"/>
              </a:ext>
            </a:extLst>
          </p:cNvPr>
          <p:cNvSpPr txBox="1"/>
          <p:nvPr/>
        </p:nvSpPr>
        <p:spPr>
          <a:xfrm>
            <a:off x="8450317" y="5188438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.\Ingest</a:t>
            </a:r>
          </a:p>
          <a:p>
            <a:r>
              <a:rPr lang="en-US" sz="800" dirty="0"/>
              <a:t>.\</a:t>
            </a:r>
            <a:r>
              <a:rPr lang="en-US" sz="800" dirty="0">
                <a:highlight>
                  <a:srgbClr val="FF0000"/>
                </a:highlight>
              </a:rPr>
              <a:t>Processed</a:t>
            </a:r>
          </a:p>
          <a:p>
            <a:r>
              <a:rPr lang="en-US" sz="800" dirty="0"/>
              <a:t>.\Published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3EB0E8B-2269-47A5-A205-EBDB22450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007" y="3568344"/>
            <a:ext cx="377059" cy="556610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A665771-77F2-460A-9ABD-9661F4EE802B}"/>
              </a:ext>
            </a:extLst>
          </p:cNvPr>
          <p:cNvCxnSpPr>
            <a:cxnSpLocks/>
          </p:cNvCxnSpPr>
          <p:nvPr/>
        </p:nvCxnSpPr>
        <p:spPr>
          <a:xfrm>
            <a:off x="8299004" y="4053655"/>
            <a:ext cx="0" cy="35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7761CD58-9775-45CF-A8CC-9D2AED023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3246" y="5091583"/>
            <a:ext cx="411516" cy="65537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88BB767-AE1D-4984-BE10-EE1D94634DD7}"/>
              </a:ext>
            </a:extLst>
          </p:cNvPr>
          <p:cNvCxnSpPr>
            <a:cxnSpLocks/>
          </p:cNvCxnSpPr>
          <p:nvPr/>
        </p:nvCxnSpPr>
        <p:spPr>
          <a:xfrm>
            <a:off x="8299004" y="4832020"/>
            <a:ext cx="0" cy="23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3F1717B6-BB3D-47F4-88F0-5AC2C86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373" y="4491190"/>
            <a:ext cx="302626" cy="29061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72A1CD7-CA5E-4402-8CA6-673080954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926" y="4393556"/>
            <a:ext cx="377059" cy="556610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59B6370-B5F2-4CB4-8542-1BBC5A4D17EB}"/>
              </a:ext>
            </a:extLst>
          </p:cNvPr>
          <p:cNvCxnSpPr>
            <a:cxnSpLocks/>
          </p:cNvCxnSpPr>
          <p:nvPr/>
        </p:nvCxnSpPr>
        <p:spPr>
          <a:xfrm>
            <a:off x="9757006" y="4636499"/>
            <a:ext cx="393758" cy="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F88EC2F-8BFF-42E7-8283-21F4AE39D2A5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10419686" y="4781807"/>
            <a:ext cx="0" cy="23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BA872A9-5E13-498F-99AD-B79A7AD0656D}"/>
              </a:ext>
            </a:extLst>
          </p:cNvPr>
          <p:cNvCxnSpPr>
            <a:stCxn id="94" idx="3"/>
          </p:cNvCxnSpPr>
          <p:nvPr/>
        </p:nvCxnSpPr>
        <p:spPr>
          <a:xfrm flipV="1">
            <a:off x="8450317" y="4644627"/>
            <a:ext cx="6735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755ACA4-2DDA-482C-B194-A5F7D42F6722}"/>
              </a:ext>
            </a:extLst>
          </p:cNvPr>
          <p:cNvSpPr txBox="1"/>
          <p:nvPr/>
        </p:nvSpPr>
        <p:spPr>
          <a:xfrm>
            <a:off x="10517228" y="5133055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.\Ingest</a:t>
            </a:r>
          </a:p>
          <a:p>
            <a:r>
              <a:rPr lang="en-US" sz="800" dirty="0"/>
              <a:t>.\Processed</a:t>
            </a:r>
          </a:p>
          <a:p>
            <a:r>
              <a:rPr lang="en-US" sz="800" dirty="0">
                <a:highlight>
                  <a:srgbClr val="FF0000"/>
                </a:highlight>
              </a:rPr>
              <a:t>.\Published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B843170D-AF42-4DD4-A8D3-72E71E976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157" y="5036200"/>
            <a:ext cx="411516" cy="655377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AFC979A-FB55-4888-92A3-2B4754515073}"/>
              </a:ext>
            </a:extLst>
          </p:cNvPr>
          <p:cNvCxnSpPr>
            <a:cxnSpLocks/>
          </p:cNvCxnSpPr>
          <p:nvPr/>
        </p:nvCxnSpPr>
        <p:spPr>
          <a:xfrm>
            <a:off x="6633708" y="3794572"/>
            <a:ext cx="402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325CCB2-0E5C-44F2-AE12-AF7363D2C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660" y="3544396"/>
            <a:ext cx="708721" cy="723963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A502DBF-C2CD-4069-A13C-FA10705350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9945" y="4393579"/>
            <a:ext cx="646214" cy="669856"/>
          </a:xfrm>
          <a:prstGeom prst="rect">
            <a:avLst/>
          </a:prstGeom>
        </p:spPr>
      </p:pic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858E91C-8DF7-4A5F-9EA5-1015C2FF26D3}"/>
              </a:ext>
            </a:extLst>
          </p:cNvPr>
          <p:cNvCxnSpPr>
            <a:cxnSpLocks/>
          </p:cNvCxnSpPr>
          <p:nvPr/>
        </p:nvCxnSpPr>
        <p:spPr>
          <a:xfrm>
            <a:off x="10622484" y="4646103"/>
            <a:ext cx="402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2BB400D0-F90B-4AC8-8DB5-C0A140F5E1C1}"/>
              </a:ext>
            </a:extLst>
          </p:cNvPr>
          <p:cNvSpPr txBox="1"/>
          <p:nvPr/>
        </p:nvSpPr>
        <p:spPr>
          <a:xfrm>
            <a:off x="7985564" y="4304260"/>
            <a:ext cx="661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Process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D53E4B4-F5FD-4550-80FA-3CDC226DCC80}"/>
              </a:ext>
            </a:extLst>
          </p:cNvPr>
          <p:cNvSpPr txBox="1"/>
          <p:nvPr/>
        </p:nvSpPr>
        <p:spPr>
          <a:xfrm>
            <a:off x="10055772" y="4272247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Publish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E13F511-812C-47B9-B029-0EBF79F57946}"/>
              </a:ext>
            </a:extLst>
          </p:cNvPr>
          <p:cNvCxnSpPr/>
          <p:nvPr/>
        </p:nvCxnSpPr>
        <p:spPr>
          <a:xfrm flipV="1">
            <a:off x="9486575" y="4039076"/>
            <a:ext cx="552096" cy="33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565494B-DBAA-4649-9BC2-FCFA182D1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252" y="3814529"/>
            <a:ext cx="293751" cy="28209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BE8BE62-58B6-4E6F-941C-B8F73D3B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800" y="3743206"/>
            <a:ext cx="630722" cy="377933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3655A32-C407-4AF9-BBB6-50AA0BB0228F}"/>
              </a:ext>
            </a:extLst>
          </p:cNvPr>
          <p:cNvCxnSpPr/>
          <p:nvPr/>
        </p:nvCxnSpPr>
        <p:spPr>
          <a:xfrm>
            <a:off x="10692485" y="3946265"/>
            <a:ext cx="332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B9F3C18-B7B0-4296-A86C-DE81DBC251F6}"/>
              </a:ext>
            </a:extLst>
          </p:cNvPr>
          <p:cNvSpPr txBox="1"/>
          <p:nvPr/>
        </p:nvSpPr>
        <p:spPr>
          <a:xfrm>
            <a:off x="10974580" y="3530340"/>
            <a:ext cx="917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Update SAP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7D5DCF1-1468-456C-8296-29F3473F9241}"/>
              </a:ext>
            </a:extLst>
          </p:cNvPr>
          <p:cNvSpPr txBox="1"/>
          <p:nvPr/>
        </p:nvSpPr>
        <p:spPr>
          <a:xfrm>
            <a:off x="11038058" y="4222320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Publish File</a:t>
            </a:r>
          </a:p>
        </p:txBody>
      </p:sp>
      <p:pic>
        <p:nvPicPr>
          <p:cNvPr id="42" name="Picture 41" descr="A drawing of a face&#10;&#10;Description automatically generated">
            <a:extLst>
              <a:ext uri="{FF2B5EF4-FFF2-40B4-BE49-F238E27FC236}">
                <a16:creationId xmlns:a16="http://schemas.microsoft.com/office/drawing/2014/main" id="{3028139F-EF8E-43D0-9223-702C82C8A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2" y="0"/>
            <a:ext cx="761998" cy="4286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B5A4BE2-A486-4FF4-ACF9-B56156641F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0" y="25655"/>
            <a:ext cx="761999" cy="4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86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50C9-8F73-43A2-9FC4-E8A83CB8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Deliver/Deploy To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27C9E-10F5-4314-96BE-99D3A343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SLDC</a:t>
            </a:r>
          </a:p>
          <a:p>
            <a:pPr marL="0" indent="0">
              <a:buNone/>
            </a:pPr>
            <a:r>
              <a:rPr lang="en-US" b="1" dirty="0"/>
              <a:t>CI/CD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b="1" dirty="0"/>
              <a:t>DevOps</a:t>
            </a:r>
          </a:p>
          <a:p>
            <a:pPr marL="0" indent="0">
              <a:buNone/>
            </a:pPr>
            <a:r>
              <a:rPr lang="en-US" b="1" dirty="0"/>
              <a:t>Tools to Deliver/Deploy to Cloud  </a:t>
            </a:r>
          </a:p>
          <a:p>
            <a:pPr lvl="1"/>
            <a:r>
              <a:rPr lang="en-US" b="1" dirty="0"/>
              <a:t>Serverless   </a:t>
            </a:r>
          </a:p>
          <a:p>
            <a:pPr lvl="1"/>
            <a:r>
              <a:rPr lang="en-US" b="1" dirty="0"/>
              <a:t>Infrastructure as Code – Applications and Services</a:t>
            </a:r>
          </a:p>
          <a:p>
            <a:pPr lvl="1"/>
            <a:r>
              <a:rPr lang="en-US" b="1" dirty="0"/>
              <a:t>Configuration as Code – Applications</a:t>
            </a:r>
          </a:p>
          <a:p>
            <a:pPr marL="0" indent="0">
              <a:buNone/>
            </a:pPr>
            <a:r>
              <a:rPr lang="en-US" b="1" dirty="0"/>
              <a:t>Deployment Strategies</a:t>
            </a:r>
          </a:p>
          <a:p>
            <a:pPr lvl="1"/>
            <a:r>
              <a:rPr lang="en-US" b="1" dirty="0"/>
              <a:t>All at once/In Place</a:t>
            </a:r>
          </a:p>
          <a:p>
            <a:pPr lvl="1"/>
            <a:r>
              <a:rPr lang="en-US" b="1" dirty="0"/>
              <a:t>Rolling Deployment</a:t>
            </a:r>
          </a:p>
          <a:p>
            <a:pPr lvl="1"/>
            <a:r>
              <a:rPr lang="en-US" b="1" dirty="0"/>
              <a:t>Configuration as Code – Applications</a:t>
            </a:r>
          </a:p>
          <a:p>
            <a:pPr marL="0" indent="0">
              <a:buNone/>
            </a:pPr>
            <a:r>
              <a:rPr lang="en-US" b="1" dirty="0"/>
              <a:t>  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87884255-0905-49DD-8C0A-0181E6C8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15A71-24B0-42F3-BF18-9EA4ECE9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3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9629-CAD7-45C5-ACD7-0742C712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733"/>
          </a:xfrm>
        </p:spPr>
        <p:txBody>
          <a:bodyPr/>
          <a:lstStyle/>
          <a:p>
            <a:r>
              <a:rPr lang="en-US" dirty="0"/>
              <a:t>SLDC  &amp; AWS DEPLOYMENT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0AF-6747-40C7-9308-0C66F182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44" y="1800659"/>
            <a:ext cx="10515600" cy="43687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SLDC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CI/CD  (continuous integration/ continuous delivery)</a:t>
            </a:r>
          </a:p>
          <a:p>
            <a:pPr lvl="1"/>
            <a:r>
              <a:rPr lang="en-US" dirty="0"/>
              <a:t>Consider this with Concept of DoD  (Definition of Done ) from the Scrum world</a:t>
            </a:r>
          </a:p>
          <a:p>
            <a:r>
              <a:rPr lang="en-US" dirty="0"/>
              <a:t>DEVOPS – the process of automating CI/CD (or the group handling it)</a:t>
            </a:r>
          </a:p>
          <a:p>
            <a:pPr lvl="1"/>
            <a:r>
              <a:rPr lang="en-US" dirty="0"/>
              <a:t>AKA Continuous (automated) Deployment</a:t>
            </a:r>
          </a:p>
          <a:p>
            <a:pPr lvl="1"/>
            <a:r>
              <a:rPr lang="en-US" dirty="0"/>
              <a:t>Combines CI/CD with tools like AWS Config and Infrastructure as Code tools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A07F0-A80E-49CD-B0F1-757B2CE3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068" y="1477674"/>
            <a:ext cx="5431536" cy="229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6D184-F6D4-4633-913F-6B5FB398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653" y="4465234"/>
            <a:ext cx="2791330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C4687-8491-4FDA-AD22-61C3025F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646" y="2136690"/>
            <a:ext cx="906858" cy="838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65DB4-ECE2-4E53-A76F-005CF9D6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8819" y="2128093"/>
            <a:ext cx="896163" cy="901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DD2DD4-7F9D-482D-9257-C52FE2DC5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779" y="3354741"/>
            <a:ext cx="1036384" cy="809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8ADF00-C37C-43B5-8ECD-2E92DF703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552" y="3428127"/>
            <a:ext cx="541062" cy="489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DC2C0A-16DB-4CB8-B3A0-269094C19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2917" y="4001352"/>
            <a:ext cx="1387903" cy="307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16274E-AFD0-4A19-AA5F-D9678AF015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1478" y="4540228"/>
            <a:ext cx="2347679" cy="2471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5675E-E2D6-412D-AD8E-D255085B3D21}"/>
              </a:ext>
            </a:extLst>
          </p:cNvPr>
          <p:cNvSpPr txBox="1"/>
          <p:nvPr/>
        </p:nvSpPr>
        <p:spPr>
          <a:xfrm>
            <a:off x="9333552" y="1834987"/>
            <a:ext cx="2054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Deployment Tools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B5E339-9745-44F9-958E-86A2AF051B1D}"/>
              </a:ext>
            </a:extLst>
          </p:cNvPr>
          <p:cNvSpPr txBox="1"/>
          <p:nvPr/>
        </p:nvSpPr>
        <p:spPr>
          <a:xfrm>
            <a:off x="9623006" y="2965613"/>
            <a:ext cx="136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CI/CD Tools</a:t>
            </a:r>
          </a:p>
        </p:txBody>
      </p:sp>
      <p:pic>
        <p:nvPicPr>
          <p:cNvPr id="17" name="Picture 16" descr="A drawing of a face&#10;&#10;Description automatically generated">
            <a:extLst>
              <a:ext uri="{FF2B5EF4-FFF2-40B4-BE49-F238E27FC236}">
                <a16:creationId xmlns:a16="http://schemas.microsoft.com/office/drawing/2014/main" id="{0056EBB8-A4AC-414F-ACC7-8AA21FB7A4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17F99F-C074-4172-B895-D9F9637890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0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D907-6CFB-4849-BB02-D38A2ED9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0" y="286604"/>
            <a:ext cx="10058400" cy="778404"/>
          </a:xfrm>
        </p:spPr>
        <p:txBody>
          <a:bodyPr/>
          <a:lstStyle/>
          <a:p>
            <a:r>
              <a:rPr lang="en-US" dirty="0"/>
              <a:t>Advantages of Cloud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870EA-3BDC-4D23-A449-015D0C00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28" y="1065008"/>
            <a:ext cx="10273552" cy="4716047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F4B25E00-98E2-4EDC-B715-9023911D9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8A74A-0199-4F70-81F6-286140FEF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95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FC7E-A0C3-4260-88EE-7154086E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365125"/>
            <a:ext cx="10160000" cy="70167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InfraStructure</a:t>
            </a:r>
            <a:r>
              <a:rPr lang="en-US" b="1" dirty="0"/>
              <a:t> as Code (</a:t>
            </a:r>
            <a:r>
              <a:rPr lang="en-US" b="1" dirty="0" err="1"/>
              <a:t>IaC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25C7-7F2A-4E35-BE12-4949BBFD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3950"/>
            <a:ext cx="10515600" cy="1069975"/>
          </a:xfrm>
        </p:spPr>
        <p:txBody>
          <a:bodyPr>
            <a:normAutofit/>
          </a:bodyPr>
          <a:lstStyle/>
          <a:p>
            <a:r>
              <a:rPr lang="en-US" dirty="0"/>
              <a:t>AWS CloudFormation – uses generate templates to deploy infrastructure</a:t>
            </a:r>
          </a:p>
          <a:p>
            <a:pPr lvl="1"/>
            <a:r>
              <a:rPr lang="en-US" dirty="0"/>
              <a:t>Stacks, </a:t>
            </a:r>
            <a:r>
              <a:rPr lang="en-US" dirty="0" err="1"/>
              <a:t>AutoScaling</a:t>
            </a:r>
            <a:r>
              <a:rPr lang="en-US" dirty="0"/>
              <a:t> Groups, Domains, DB Clusters, </a:t>
            </a:r>
            <a:r>
              <a:rPr lang="en-US" dirty="0" err="1"/>
              <a:t>CertificateMgmt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329BD2-8408-414C-879A-E45D5EEC90FF}"/>
              </a:ext>
            </a:extLst>
          </p:cNvPr>
          <p:cNvSpPr txBox="1">
            <a:spLocks/>
          </p:cNvSpPr>
          <p:nvPr/>
        </p:nvSpPr>
        <p:spPr>
          <a:xfrm>
            <a:off x="838200" y="219392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Configuration as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2294CD-FC37-4919-BC5A-56DA44AED318}"/>
              </a:ext>
            </a:extLst>
          </p:cNvPr>
          <p:cNvSpPr txBox="1">
            <a:spLocks/>
          </p:cNvSpPr>
          <p:nvPr/>
        </p:nvSpPr>
        <p:spPr>
          <a:xfrm>
            <a:off x="838200" y="2795068"/>
            <a:ext cx="10515600" cy="1954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– Tools to Deploy Applications</a:t>
            </a:r>
          </a:p>
          <a:p>
            <a:pPr lvl="1"/>
            <a:r>
              <a:rPr lang="en-US" dirty="0"/>
              <a:t>Chef &amp; Puppet rolled up together for AWS</a:t>
            </a:r>
          </a:p>
          <a:p>
            <a:r>
              <a:rPr lang="en-US" dirty="0"/>
              <a:t>AWS </a:t>
            </a:r>
            <a:r>
              <a:rPr lang="en-US" dirty="0" err="1"/>
              <a:t>CodeDeploy</a:t>
            </a:r>
            <a:endParaRPr lang="en-US" dirty="0"/>
          </a:p>
          <a:p>
            <a:r>
              <a:rPr lang="en-US" dirty="0"/>
              <a:t>Elastic </a:t>
            </a:r>
            <a:r>
              <a:rPr lang="en-US" dirty="0" err="1"/>
              <a:t>BeanStalk</a:t>
            </a:r>
            <a:endParaRPr lang="en-US" dirty="0"/>
          </a:p>
          <a:p>
            <a:r>
              <a:rPr lang="en-US" dirty="0"/>
              <a:t>Amazon ECS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A6514-75F1-46DF-A9F2-0945D43F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448" y="2538920"/>
            <a:ext cx="906858" cy="838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BC634-79F2-4E02-A553-EE4E21C5D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268" y="728740"/>
            <a:ext cx="896163" cy="901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7CB8D-F678-40E8-8165-371A243A8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4593" y="5295731"/>
            <a:ext cx="1036384" cy="809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5D851B-B2F9-47A7-BECA-A28915F29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366" y="5369117"/>
            <a:ext cx="541062" cy="489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77C5C-FAE1-4057-ABB8-6E3440776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607" y="5932834"/>
            <a:ext cx="1387903" cy="307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D59FF1-E744-4026-9064-E0F777FFF352}"/>
              </a:ext>
            </a:extLst>
          </p:cNvPr>
          <p:cNvSpPr txBox="1"/>
          <p:nvPr/>
        </p:nvSpPr>
        <p:spPr>
          <a:xfrm>
            <a:off x="9508405" y="2091858"/>
            <a:ext cx="2054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Deployment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30EB8D-8ACC-4439-91EB-729526807265}"/>
              </a:ext>
            </a:extLst>
          </p:cNvPr>
          <p:cNvSpPr txBox="1"/>
          <p:nvPr/>
        </p:nvSpPr>
        <p:spPr>
          <a:xfrm>
            <a:off x="9300877" y="4991353"/>
            <a:ext cx="136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CI/CD Tools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FCEFFB-C5AD-426E-BD60-B22FA0C93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854" y="3878893"/>
            <a:ext cx="803097" cy="765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AC6C1E-D1D0-4075-8649-68C92C097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281" y="727075"/>
            <a:ext cx="1342366" cy="963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43AFFE-C73D-4B79-AC29-5F716F04C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1963" y="2560473"/>
            <a:ext cx="800170" cy="944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CB5865-3C5C-49C0-8E9E-228EAA820D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0574" y="5236755"/>
            <a:ext cx="1150268" cy="7546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95D083-B268-4297-82B4-AB70BB4219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5251" y="2595382"/>
            <a:ext cx="694755" cy="7334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6C653-AAED-4EAC-80B0-5E79D8661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05251" y="3344930"/>
            <a:ext cx="694755" cy="160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0FDAB1-5232-46CC-96F3-3A90EE007C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13488" y="3922059"/>
            <a:ext cx="854708" cy="7224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89602-E019-45C5-B252-D003E3258D44}"/>
              </a:ext>
            </a:extLst>
          </p:cNvPr>
          <p:cNvSpPr txBox="1"/>
          <p:nvPr/>
        </p:nvSpPr>
        <p:spPr>
          <a:xfrm>
            <a:off x="5810625" y="3666004"/>
            <a:ext cx="21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 AWS Equivalent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F5B2BE6-B15B-4CB9-920A-4ED7EB4A0645}"/>
              </a:ext>
            </a:extLst>
          </p:cNvPr>
          <p:cNvSpPr txBox="1">
            <a:spLocks/>
          </p:cNvSpPr>
          <p:nvPr/>
        </p:nvSpPr>
        <p:spPr>
          <a:xfrm>
            <a:off x="838200" y="5242201"/>
            <a:ext cx="2772481" cy="479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CI/CD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A2AD87-31F2-43D4-9226-71BB0374C5FE}"/>
              </a:ext>
            </a:extLst>
          </p:cNvPr>
          <p:cNvSpPr txBox="1"/>
          <p:nvPr/>
        </p:nvSpPr>
        <p:spPr>
          <a:xfrm>
            <a:off x="5796018" y="4816065"/>
            <a:ext cx="21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 AWS Equivalent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FD867D-A885-4429-A8A2-252364DC5F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8615" y="3938821"/>
            <a:ext cx="613271" cy="7388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8967B5-DBD7-43E1-A9E3-1980730E37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61156" y="3962401"/>
            <a:ext cx="939652" cy="3693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46F1DD-AB27-4280-8E73-FF2B26B86C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53728" y="4308808"/>
            <a:ext cx="994525" cy="345516"/>
          </a:xfrm>
          <a:prstGeom prst="rect">
            <a:avLst/>
          </a:prstGeom>
        </p:spPr>
      </p:pic>
      <p:pic>
        <p:nvPicPr>
          <p:cNvPr id="30" name="Picture 29" descr="A drawing of a face&#10;&#10;Description automatically generated">
            <a:extLst>
              <a:ext uri="{FF2B5EF4-FFF2-40B4-BE49-F238E27FC236}">
                <a16:creationId xmlns:a16="http://schemas.microsoft.com/office/drawing/2014/main" id="{EFD34B71-EF12-4119-9238-97D6674354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3831F42-D394-43F6-8306-65C9FA1BA5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D3B51-9DAC-425B-AF08-C92432FD239D}"/>
              </a:ext>
            </a:extLst>
          </p:cNvPr>
          <p:cNvSpPr txBox="1"/>
          <p:nvPr/>
        </p:nvSpPr>
        <p:spPr>
          <a:xfrm>
            <a:off x="2022438" y="1749278"/>
            <a:ext cx="5713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Its not just your application you are delivering, its also the infrastructure (AS/LB, AWS interaction behind it</a:t>
            </a:r>
          </a:p>
        </p:txBody>
      </p:sp>
    </p:spTree>
    <p:extLst>
      <p:ext uri="{BB962C8B-B14F-4D97-AF65-F5344CB8AC3E}">
        <p14:creationId xmlns:p14="http://schemas.microsoft.com/office/powerpoint/2010/main" val="3472682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719F-08EE-47CD-BFD7-A58686D8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958" y="281927"/>
            <a:ext cx="6217539" cy="68497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Deployment</a:t>
            </a:r>
            <a:r>
              <a:rPr lang="en-US" dirty="0"/>
              <a:t> </a:t>
            </a:r>
            <a:r>
              <a:rPr lang="en-US" b="1" dirty="0"/>
              <a:t>Strategies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E0AD2-7E5C-4BCE-8C28-8F142C73443A}"/>
              </a:ext>
            </a:extLst>
          </p:cNvPr>
          <p:cNvSpPr txBox="1"/>
          <p:nvPr/>
        </p:nvSpPr>
        <p:spPr>
          <a:xfrm>
            <a:off x="2651451" y="2097180"/>
            <a:ext cx="9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FF3E7-93A2-4AC9-8593-BBE220F6E6FC}"/>
              </a:ext>
            </a:extLst>
          </p:cNvPr>
          <p:cNvSpPr txBox="1"/>
          <p:nvPr/>
        </p:nvSpPr>
        <p:spPr>
          <a:xfrm>
            <a:off x="2649924" y="2570106"/>
            <a:ext cx="108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new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BB2B9A-2116-4DB4-9DCE-15FA8F9E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66" y="2018542"/>
            <a:ext cx="899238" cy="571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BF7A38-DD26-40FC-A059-B3533AE86909}"/>
              </a:ext>
            </a:extLst>
          </p:cNvPr>
          <p:cNvSpPr txBox="1"/>
          <p:nvPr/>
        </p:nvSpPr>
        <p:spPr>
          <a:xfrm>
            <a:off x="570191" y="2059080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9733E-B86A-439C-B5E3-F3B33D3E50B4}"/>
              </a:ext>
            </a:extLst>
          </p:cNvPr>
          <p:cNvSpPr txBox="1"/>
          <p:nvPr/>
        </p:nvSpPr>
        <p:spPr>
          <a:xfrm>
            <a:off x="569290" y="2560581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06ABDD-A2E3-4664-BB5B-C870A5E3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26" y="2473205"/>
            <a:ext cx="899238" cy="571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4BAF55-A67A-49C0-8023-6730088BDB69}"/>
              </a:ext>
            </a:extLst>
          </p:cNvPr>
          <p:cNvSpPr txBox="1"/>
          <p:nvPr/>
        </p:nvSpPr>
        <p:spPr>
          <a:xfrm>
            <a:off x="1906205" y="208807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1FADA-E7ED-41B6-98BB-2119A093CA95}"/>
              </a:ext>
            </a:extLst>
          </p:cNvPr>
          <p:cNvSpPr txBox="1"/>
          <p:nvPr/>
        </p:nvSpPr>
        <p:spPr>
          <a:xfrm>
            <a:off x="1907078" y="259868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04AC69-F1EE-4100-9FE9-AEC8C2709FF6}"/>
              </a:ext>
            </a:extLst>
          </p:cNvPr>
          <p:cNvSpPr/>
          <p:nvPr/>
        </p:nvSpPr>
        <p:spPr>
          <a:xfrm>
            <a:off x="1117194" y="1336902"/>
            <a:ext cx="2312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All-At-Once / In-Place*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5BE557-1E09-4B2B-BD46-52C4003D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178" y="3217608"/>
            <a:ext cx="1677414" cy="8189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F37C50-DCAE-4E9E-BB8F-FFDDFDA1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05" y="3862111"/>
            <a:ext cx="1454202" cy="556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843967-4986-4B7F-858D-78077B1F974F}"/>
              </a:ext>
            </a:extLst>
          </p:cNvPr>
          <p:cNvSpPr txBox="1"/>
          <p:nvPr/>
        </p:nvSpPr>
        <p:spPr>
          <a:xfrm>
            <a:off x="1194464" y="3054536"/>
            <a:ext cx="19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Instances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95614-7336-45F0-A07F-75B2C4C4C912}"/>
              </a:ext>
            </a:extLst>
          </p:cNvPr>
          <p:cNvSpPr txBox="1"/>
          <p:nvPr/>
        </p:nvSpPr>
        <p:spPr>
          <a:xfrm>
            <a:off x="488559" y="4552699"/>
            <a:ext cx="349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*generally for On-premise installs and single instance</a:t>
            </a:r>
          </a:p>
        </p:txBody>
      </p:sp>
      <p:pic>
        <p:nvPicPr>
          <p:cNvPr id="30" name="Picture 2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7FFBCAF-44CD-4BF4-BD49-74CFCEA77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13" y="2116230"/>
            <a:ext cx="6534581" cy="27443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D32A04-F8D3-4084-ADE3-790ED7B414EA}"/>
              </a:ext>
            </a:extLst>
          </p:cNvPr>
          <p:cNvSpPr txBox="1"/>
          <p:nvPr/>
        </p:nvSpPr>
        <p:spPr>
          <a:xfrm>
            <a:off x="7680960" y="1368036"/>
            <a:ext cx="19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Deployment</a:t>
            </a:r>
          </a:p>
        </p:txBody>
      </p:sp>
      <p:pic>
        <p:nvPicPr>
          <p:cNvPr id="52" name="Picture 51" descr="A drawing of a face&#10;&#10;Description automatically generated">
            <a:extLst>
              <a:ext uri="{FF2B5EF4-FFF2-40B4-BE49-F238E27FC236}">
                <a16:creationId xmlns:a16="http://schemas.microsoft.com/office/drawing/2014/main" id="{769D45FD-662A-47DD-9E01-2D648DC0F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20DD9D1-9A1C-4567-90AA-91D228210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83773A3-2A4D-48B8-A3F5-D61ECCDBB763}"/>
              </a:ext>
            </a:extLst>
          </p:cNvPr>
          <p:cNvSpPr txBox="1"/>
          <p:nvPr/>
        </p:nvSpPr>
        <p:spPr>
          <a:xfrm>
            <a:off x="2887955" y="3431706"/>
            <a:ext cx="9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old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141B8C-F4AF-46E6-8B3A-19A1D4302ACE}"/>
              </a:ext>
            </a:extLst>
          </p:cNvPr>
          <p:cNvSpPr txBox="1"/>
          <p:nvPr/>
        </p:nvSpPr>
        <p:spPr>
          <a:xfrm>
            <a:off x="2886428" y="3904632"/>
            <a:ext cx="108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new</a:t>
            </a:r>
          </a:p>
        </p:txBody>
      </p:sp>
    </p:spTree>
    <p:extLst>
      <p:ext uri="{BB962C8B-B14F-4D97-AF65-F5344CB8AC3E}">
        <p14:creationId xmlns:p14="http://schemas.microsoft.com/office/powerpoint/2010/main" val="1017681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B7AA-0C4D-44A8-B141-64E10690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24" y="66223"/>
            <a:ext cx="9010563" cy="859343"/>
          </a:xfrm>
        </p:spPr>
        <p:txBody>
          <a:bodyPr/>
          <a:lstStyle/>
          <a:p>
            <a:r>
              <a:rPr lang="en-US" b="1" dirty="0"/>
              <a:t>Rolling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88EB1-3423-4979-8354-524466C2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46" y="1451160"/>
            <a:ext cx="2480048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24498-7533-4C91-87A6-99BB8124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97" y="1451160"/>
            <a:ext cx="2082557" cy="1554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20807-FA4E-48F5-A30E-CEF62FD2A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61" y="1451160"/>
            <a:ext cx="2345726" cy="1648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03213C-7C9B-41E0-9CCF-41D336732B20}"/>
              </a:ext>
            </a:extLst>
          </p:cNvPr>
          <p:cNvSpPr txBox="1"/>
          <p:nvPr/>
        </p:nvSpPr>
        <p:spPr>
          <a:xfrm>
            <a:off x="690486" y="798461"/>
            <a:ext cx="11037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Old instances are phased out and replaced with new instances until old instances no longer exist. A phasing out of one with another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0553C-5A33-4A3B-A9C4-060853845C30}"/>
              </a:ext>
            </a:extLst>
          </p:cNvPr>
          <p:cNvSpPr txBox="1"/>
          <p:nvPr/>
        </p:nvSpPr>
        <p:spPr>
          <a:xfrm>
            <a:off x="1626227" y="11590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6F625-E39C-4EE8-8062-633372487957}"/>
              </a:ext>
            </a:extLst>
          </p:cNvPr>
          <p:cNvSpPr txBox="1"/>
          <p:nvPr/>
        </p:nvSpPr>
        <p:spPr>
          <a:xfrm>
            <a:off x="4704707" y="115295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5F725-8E2A-4398-B9CF-CE846383F456}"/>
              </a:ext>
            </a:extLst>
          </p:cNvPr>
          <p:cNvSpPr txBox="1"/>
          <p:nvPr/>
        </p:nvSpPr>
        <p:spPr>
          <a:xfrm>
            <a:off x="9185267" y="114838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C33E37-4605-436E-815E-722D2C8A3B96}"/>
              </a:ext>
            </a:extLst>
          </p:cNvPr>
          <p:cNvSpPr txBox="1">
            <a:spLocks/>
          </p:cNvSpPr>
          <p:nvPr/>
        </p:nvSpPr>
        <p:spPr>
          <a:xfrm>
            <a:off x="782136" y="3160691"/>
            <a:ext cx="10515600" cy="713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Variation - </a:t>
            </a:r>
            <a:r>
              <a:rPr lang="en-US" sz="3600" b="1" dirty="0"/>
              <a:t>Rolling Deployment with Additional Batch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A868FC-FFB4-47C3-A791-29FF5A9C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66" y="4425404"/>
            <a:ext cx="2480048" cy="1554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DAB99E-DBE5-4AD8-A3E0-762A8579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79" y="4425404"/>
            <a:ext cx="2082557" cy="1554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D3629F-8CB6-4A3F-A1B4-7AE90DE46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154" y="4418930"/>
            <a:ext cx="2345726" cy="1648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4B2EFA-497E-4304-993C-E1FCFA5BDE84}"/>
              </a:ext>
            </a:extLst>
          </p:cNvPr>
          <p:cNvSpPr txBox="1"/>
          <p:nvPr/>
        </p:nvSpPr>
        <p:spPr>
          <a:xfrm>
            <a:off x="1595747" y="413329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F2FC35-23E7-480F-83A3-23ED49BDD9CA}"/>
              </a:ext>
            </a:extLst>
          </p:cNvPr>
          <p:cNvSpPr txBox="1"/>
          <p:nvPr/>
        </p:nvSpPr>
        <p:spPr>
          <a:xfrm>
            <a:off x="4674227" y="412720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1153D5-2AE3-4802-9AB4-B0224B70D27B}"/>
              </a:ext>
            </a:extLst>
          </p:cNvPr>
          <p:cNvSpPr txBox="1"/>
          <p:nvPr/>
        </p:nvSpPr>
        <p:spPr>
          <a:xfrm>
            <a:off x="7831795" y="41310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147C4A0-0227-4F6F-AEAA-F17A8723E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757" y="2498713"/>
            <a:ext cx="343731" cy="51559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2F9742-8887-4E9F-9BF6-95BF6E008DCB}"/>
              </a:ext>
            </a:extLst>
          </p:cNvPr>
          <p:cNvSpPr/>
          <p:nvPr/>
        </p:nvSpPr>
        <p:spPr>
          <a:xfrm>
            <a:off x="4357311" y="5499710"/>
            <a:ext cx="315446" cy="4516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C59AFB-D70B-4C78-95F4-053642E2838C}"/>
              </a:ext>
            </a:extLst>
          </p:cNvPr>
          <p:cNvSpPr/>
          <p:nvPr/>
        </p:nvSpPr>
        <p:spPr>
          <a:xfrm>
            <a:off x="4747064" y="5485458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7F5A01-DE83-4915-BFAE-86F036ADD875}"/>
              </a:ext>
            </a:extLst>
          </p:cNvPr>
          <p:cNvSpPr/>
          <p:nvPr/>
        </p:nvSpPr>
        <p:spPr>
          <a:xfrm>
            <a:off x="6977659" y="4496535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28FC65-82E8-4CC2-BC0D-3E194837068C}"/>
              </a:ext>
            </a:extLst>
          </p:cNvPr>
          <p:cNvSpPr/>
          <p:nvPr/>
        </p:nvSpPr>
        <p:spPr>
          <a:xfrm>
            <a:off x="7302852" y="4496534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A973A0-B3B4-4C35-91BA-A62249452BF5}"/>
              </a:ext>
            </a:extLst>
          </p:cNvPr>
          <p:cNvSpPr/>
          <p:nvPr/>
        </p:nvSpPr>
        <p:spPr>
          <a:xfrm>
            <a:off x="7622203" y="4496534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C935BB-9E03-4DF7-AE73-E2B2C73832CF}"/>
              </a:ext>
            </a:extLst>
          </p:cNvPr>
          <p:cNvSpPr/>
          <p:nvPr/>
        </p:nvSpPr>
        <p:spPr>
          <a:xfrm>
            <a:off x="6968733" y="5040754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21F794-23A3-4111-84ED-9D303F36E47E}"/>
              </a:ext>
            </a:extLst>
          </p:cNvPr>
          <p:cNvSpPr/>
          <p:nvPr/>
        </p:nvSpPr>
        <p:spPr>
          <a:xfrm>
            <a:off x="7293926" y="5040753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CA9BEE-FB4F-4254-9019-D9C3ACE42E93}"/>
              </a:ext>
            </a:extLst>
          </p:cNvPr>
          <p:cNvSpPr/>
          <p:nvPr/>
        </p:nvSpPr>
        <p:spPr>
          <a:xfrm>
            <a:off x="7613277" y="5040753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683214-ABB4-4098-AEFC-EDE59A8481B8}"/>
              </a:ext>
            </a:extLst>
          </p:cNvPr>
          <p:cNvSpPr/>
          <p:nvPr/>
        </p:nvSpPr>
        <p:spPr>
          <a:xfrm>
            <a:off x="6977659" y="5559933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43B052-6876-4FD7-8259-03F60D307EE4}"/>
              </a:ext>
            </a:extLst>
          </p:cNvPr>
          <p:cNvSpPr/>
          <p:nvPr/>
        </p:nvSpPr>
        <p:spPr>
          <a:xfrm>
            <a:off x="7302852" y="5559932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8C718A-4530-440D-855F-2A945536C795}"/>
              </a:ext>
            </a:extLst>
          </p:cNvPr>
          <p:cNvSpPr/>
          <p:nvPr/>
        </p:nvSpPr>
        <p:spPr>
          <a:xfrm>
            <a:off x="7622203" y="5559932"/>
            <a:ext cx="269424" cy="465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3B0FE5-5970-4408-AB59-EFAF6F4DF42C}"/>
              </a:ext>
            </a:extLst>
          </p:cNvPr>
          <p:cNvSpPr txBox="1"/>
          <p:nvPr/>
        </p:nvSpPr>
        <p:spPr>
          <a:xfrm>
            <a:off x="591486" y="3791022"/>
            <a:ext cx="10722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Additional batch leaves old instance(s) dormant (not running) eventually removing after designated time allowing easy rollback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49D6E7-9DF5-4AA4-8EEA-C82699881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07" y="4432648"/>
            <a:ext cx="2345726" cy="16489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5371209-9A73-45B7-9D3C-7D086E9469B7}"/>
              </a:ext>
            </a:extLst>
          </p:cNvPr>
          <p:cNvSpPr txBox="1"/>
          <p:nvPr/>
        </p:nvSpPr>
        <p:spPr>
          <a:xfrm>
            <a:off x="10461617" y="410853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sz="800" dirty="0"/>
              <a:t>n+1</a:t>
            </a:r>
          </a:p>
        </p:txBody>
      </p:sp>
      <p:pic>
        <p:nvPicPr>
          <p:cNvPr id="40" name="Picture 39" descr="A drawing of a face&#10;&#10;Description automatically generated">
            <a:extLst>
              <a:ext uri="{FF2B5EF4-FFF2-40B4-BE49-F238E27FC236}">
                <a16:creationId xmlns:a16="http://schemas.microsoft.com/office/drawing/2014/main" id="{061E51AE-40A7-4B05-A54D-085392DFA5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E876CB-A761-4561-AC6E-F34296F43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47B402-F2C1-4AFF-A9D7-7BC95E311144}"/>
              </a:ext>
            </a:extLst>
          </p:cNvPr>
          <p:cNvSpPr txBox="1"/>
          <p:nvPr/>
        </p:nvSpPr>
        <p:spPr>
          <a:xfrm>
            <a:off x="6889558" y="1297884"/>
            <a:ext cx="1714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350944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4820-0111-4A62-BDED-85329A14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54922"/>
          </a:xfrm>
        </p:spPr>
        <p:txBody>
          <a:bodyPr/>
          <a:lstStyle/>
          <a:p>
            <a:r>
              <a:rPr lang="en-US" b="1" dirty="0"/>
              <a:t>Canary Deployment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3DD1D-FBF2-47DE-9391-3B825B46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68" y="1888125"/>
            <a:ext cx="3824683" cy="4139295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7A1C49A-8901-4D58-A322-C2061872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9C516-092A-4ACF-B0CA-BA670DA54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6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50B8-867A-483E-8F59-69005ECB0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648" y="485515"/>
            <a:ext cx="9385151" cy="1012688"/>
          </a:xfrm>
        </p:spPr>
        <p:txBody>
          <a:bodyPr>
            <a:noAutofit/>
          </a:bodyPr>
          <a:lstStyle/>
          <a:p>
            <a:r>
              <a:rPr lang="en-US" sz="4000" dirty="0"/>
              <a:t>               Blue Green Deployment</a:t>
            </a:r>
            <a:br>
              <a:rPr lang="en-US" sz="4000" dirty="0"/>
            </a:br>
            <a:r>
              <a:rPr lang="en-US" sz="2000" dirty="0"/>
              <a:t>Old </a:t>
            </a:r>
            <a:r>
              <a:rPr lang="en-US" sz="2000" dirty="0">
                <a:solidFill>
                  <a:srgbClr val="0070C0"/>
                </a:solidFill>
              </a:rPr>
              <a:t>(Blue) </a:t>
            </a:r>
            <a:r>
              <a:rPr lang="en-US" sz="2000" dirty="0"/>
              <a:t>&amp; New  </a:t>
            </a:r>
            <a:r>
              <a:rPr lang="en-US" sz="2000" dirty="0">
                <a:solidFill>
                  <a:srgbClr val="92D050"/>
                </a:solidFill>
              </a:rPr>
              <a:t>(Green) </a:t>
            </a:r>
            <a:r>
              <a:rPr lang="en-US" sz="2000" dirty="0"/>
              <a:t>instances both deployed simultaneously .   </a:t>
            </a:r>
            <a:br>
              <a:rPr lang="en-US" sz="2000" dirty="0"/>
            </a:br>
            <a:r>
              <a:rPr lang="en-US" sz="2000" dirty="0"/>
              <a:t>Flips traffic to all new instances at once via DNS.</a:t>
            </a:r>
            <a:br>
              <a:rPr lang="en-US" sz="2000" dirty="0"/>
            </a:br>
            <a:r>
              <a:rPr lang="en-US" sz="2000" dirty="0"/>
              <a:t>If it fails, flip it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CDE55-9C57-43CA-B0E9-53559160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8" y="1690688"/>
            <a:ext cx="4796450" cy="4523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F1E57-46AB-402F-AEBB-C2562D8C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350" y="1690688"/>
            <a:ext cx="4796450" cy="4523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9E4D7-C361-4C63-8502-7259510B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017852" y="2550404"/>
            <a:ext cx="1150412" cy="812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BD3FF9-862A-4F08-A02A-73CAB6C1B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68" y="2370467"/>
            <a:ext cx="1572563" cy="1200788"/>
          </a:xfrm>
          <a:prstGeom prst="rect">
            <a:avLst/>
          </a:prstGeom>
        </p:spPr>
      </p:pic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4A87BAD8-0037-4BC8-857B-20AA60246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1E17A-76B3-48E1-AA1E-2268B0CFD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06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44CE-E11C-482B-9402-935A8847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9" y="308815"/>
            <a:ext cx="10474325" cy="1450757"/>
          </a:xfrm>
        </p:spPr>
        <p:txBody>
          <a:bodyPr/>
          <a:lstStyle/>
          <a:p>
            <a:r>
              <a:rPr lang="en-US" dirty="0"/>
              <a:t>Security: Authentication and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FB53-84A6-42DF-BB81-90763132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Shared Responsibility Model</a:t>
            </a:r>
          </a:p>
          <a:p>
            <a:r>
              <a:rPr lang="en-US" dirty="0"/>
              <a:t>IAM Management</a:t>
            </a:r>
          </a:p>
          <a:p>
            <a:r>
              <a:rPr lang="en-US" dirty="0"/>
              <a:t>SSO and Federation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B37C39BD-B3F6-4702-BC4C-85AF5C48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94AE2-B01B-4584-BA15-3A19ACCD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67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4560-EFC7-4B67-84B9-07F3BF90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84B632-FA6E-429A-AB89-6291BF93C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35" y="2082011"/>
            <a:ext cx="7102455" cy="3551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333F-C452-4D8E-B285-B0D9915403D1}"/>
              </a:ext>
            </a:extLst>
          </p:cNvPr>
          <p:cNvSpPr txBox="1"/>
          <p:nvPr/>
        </p:nvSpPr>
        <p:spPr>
          <a:xfrm>
            <a:off x="348464" y="2400300"/>
            <a:ext cx="17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“IN” THE CLOUD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AFD93-888C-4B2E-B3C2-B323A96849CD}"/>
              </a:ext>
            </a:extLst>
          </p:cNvPr>
          <p:cNvSpPr txBox="1"/>
          <p:nvPr/>
        </p:nvSpPr>
        <p:spPr>
          <a:xfrm>
            <a:off x="348464" y="4648200"/>
            <a:ext cx="17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“OF” the CLOUD</a:t>
            </a:r>
            <a:endParaRPr lang="en-US" dirty="0"/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3712C8B6-7B33-4A6A-B99B-F568D08CF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117DF-D2B1-4C83-9B7D-A93326F60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36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B233C6-DFA3-4FA5-BC62-362098089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7" y="1023937"/>
            <a:ext cx="9753600" cy="5153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33AD86-1C0F-4637-9D1B-C00EB1740324}"/>
              </a:ext>
            </a:extLst>
          </p:cNvPr>
          <p:cNvSpPr/>
          <p:nvPr/>
        </p:nvSpPr>
        <p:spPr>
          <a:xfrm>
            <a:off x="8464962" y="3869136"/>
            <a:ext cx="22910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43409-08F7-4238-BD13-9C0ADD6786B4}"/>
              </a:ext>
            </a:extLst>
          </p:cNvPr>
          <p:cNvSpPr/>
          <p:nvPr/>
        </p:nvSpPr>
        <p:spPr>
          <a:xfrm>
            <a:off x="8469666" y="4284701"/>
            <a:ext cx="2943225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58A6A-BE12-4916-B2C5-DEEED101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05568"/>
            <a:ext cx="10093541" cy="1325563"/>
          </a:xfrm>
        </p:spPr>
        <p:txBody>
          <a:bodyPr/>
          <a:lstStyle/>
          <a:p>
            <a:r>
              <a:rPr lang="en-US" dirty="0"/>
              <a:t>Identity and Authorization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9B3D8-81E5-4EAD-9212-7D88190C61BA}"/>
              </a:ext>
            </a:extLst>
          </p:cNvPr>
          <p:cNvSpPr txBox="1"/>
          <p:nvPr/>
        </p:nvSpPr>
        <p:spPr>
          <a:xfrm>
            <a:off x="8553450" y="3869136"/>
            <a:ext cx="215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TRUST POLICY - Who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775D5-60C8-4E0B-AB2C-0DE72B2BAF4E}"/>
              </a:ext>
            </a:extLst>
          </p:cNvPr>
          <p:cNvSpPr txBox="1"/>
          <p:nvPr/>
        </p:nvSpPr>
        <p:spPr>
          <a:xfrm>
            <a:off x="8631649" y="4284701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POLICY - What</a:t>
            </a:r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E78972D5-2B50-4577-B059-2AACD3879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36E5D-59C3-43D3-A2A4-DFA040FD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FA483-0579-4328-AA98-C8DA48E9364C}"/>
              </a:ext>
            </a:extLst>
          </p:cNvPr>
          <p:cNvSpPr txBox="1"/>
          <p:nvPr/>
        </p:nvSpPr>
        <p:spPr>
          <a:xfrm>
            <a:off x="4657725" y="5992296"/>
            <a:ext cx="350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IAM - Identity Access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22596-A7C9-441F-B70A-337D8952C57D}"/>
              </a:ext>
            </a:extLst>
          </p:cNvPr>
          <p:cNvSpPr txBox="1"/>
          <p:nvPr/>
        </p:nvSpPr>
        <p:spPr>
          <a:xfrm>
            <a:off x="3751600" y="49016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48126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03D7E-B9D4-4D14-95AF-D05BE612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708" y="161760"/>
            <a:ext cx="3737791" cy="657408"/>
          </a:xfrm>
        </p:spPr>
        <p:txBody>
          <a:bodyPr>
            <a:normAutofit fontScale="90000"/>
          </a:bodyPr>
          <a:lstStyle/>
          <a:p>
            <a:r>
              <a:rPr lang="en-US" dirty="0"/>
              <a:t>AWS Security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2DCC74A-21F7-4C9F-9299-018C33EB3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50" y="2584654"/>
            <a:ext cx="3686175" cy="3057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CFD065-37E3-4C2E-B1B8-39E28F5C283D}"/>
              </a:ext>
            </a:extLst>
          </p:cNvPr>
          <p:cNvSpPr txBox="1"/>
          <p:nvPr/>
        </p:nvSpPr>
        <p:spPr>
          <a:xfrm>
            <a:off x="1680159" y="5441657"/>
            <a:ext cx="152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Explicit Deny</a:t>
            </a:r>
          </a:p>
          <a:p>
            <a:r>
              <a:rPr lang="en-US" dirty="0"/>
              <a:t>Least Privilege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47C22-8D0B-46C7-BE5D-C09DB1899451}"/>
              </a:ext>
            </a:extLst>
          </p:cNvPr>
          <p:cNvSpPr txBox="1"/>
          <p:nvPr/>
        </p:nvSpPr>
        <p:spPr>
          <a:xfrm>
            <a:off x="9175406" y="1304014"/>
            <a:ext cx="2468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Control List (ACL)</a:t>
            </a:r>
          </a:p>
          <a:p>
            <a:r>
              <a:rPr lang="en-US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1870B-025B-4033-A96E-29E043873D6B}"/>
              </a:ext>
            </a:extLst>
          </p:cNvPr>
          <p:cNvSpPr txBox="1"/>
          <p:nvPr/>
        </p:nvSpPr>
        <p:spPr>
          <a:xfrm>
            <a:off x="5608036" y="1304014"/>
            <a:ext cx="1502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Session Policies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84EF13-5403-4EBE-9868-853EF9B4501F}"/>
              </a:ext>
            </a:extLst>
          </p:cNvPr>
          <p:cNvSpPr txBox="1"/>
          <p:nvPr/>
        </p:nvSpPr>
        <p:spPr>
          <a:xfrm>
            <a:off x="5230211" y="1682733"/>
            <a:ext cx="2719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Advanced policies that you pass in a parameter when you programmatically create a temporary session for a role or federated user.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E4C5B6-2279-4D0F-8F1A-B18860C2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7" y="1274822"/>
            <a:ext cx="4823804" cy="21037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B5715-A42F-4CB5-B1BC-E6CFC7341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41" y="3514813"/>
            <a:ext cx="4698382" cy="17872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8510B3-6B4A-4EB8-BD99-2F65A5558894}"/>
              </a:ext>
            </a:extLst>
          </p:cNvPr>
          <p:cNvSpPr txBox="1"/>
          <p:nvPr/>
        </p:nvSpPr>
        <p:spPr>
          <a:xfrm>
            <a:off x="9280124" y="750016"/>
            <a:ext cx="180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Security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C16656-E634-4A41-80D3-31C328CAB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41" y="1673346"/>
            <a:ext cx="3694159" cy="18226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598DBE-D32A-4A37-9626-5ECF7B17E957}"/>
              </a:ext>
            </a:extLst>
          </p:cNvPr>
          <p:cNvSpPr txBox="1"/>
          <p:nvPr/>
        </p:nvSpPr>
        <p:spPr>
          <a:xfrm>
            <a:off x="8835975" y="3559425"/>
            <a:ext cx="2889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Security Groups</a:t>
            </a:r>
          </a:p>
          <a:p>
            <a:r>
              <a:rPr lang="en-US" dirty="0"/>
              <a:t>Like ACL but at instance level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6BBE36-770F-480D-8CCA-912AAE505782}"/>
              </a:ext>
            </a:extLst>
          </p:cNvPr>
          <p:cNvSpPr txBox="1"/>
          <p:nvPr/>
        </p:nvSpPr>
        <p:spPr>
          <a:xfrm>
            <a:off x="1400701" y="784268"/>
            <a:ext cx="382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Identity, Resource and Session Security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386DE9-7E43-4B30-8F93-967C61B7BECD}"/>
              </a:ext>
            </a:extLst>
          </p:cNvPr>
          <p:cNvCxnSpPr/>
          <p:nvPr/>
        </p:nvCxnSpPr>
        <p:spPr>
          <a:xfrm>
            <a:off x="8371643" y="870012"/>
            <a:ext cx="0" cy="370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rawing of a face&#10;&#10;Description automatically generated">
            <a:extLst>
              <a:ext uri="{FF2B5EF4-FFF2-40B4-BE49-F238E27FC236}">
                <a16:creationId xmlns:a16="http://schemas.microsoft.com/office/drawing/2014/main" id="{569C8614-8C1D-4EBC-9F56-FB69274BE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57D13A-E54B-4755-9AD4-FC8E962CD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77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43AE893-557D-44A8-9275-C2043711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80" y="170688"/>
            <a:ext cx="5757962" cy="3302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198206-3AA4-446F-A4A2-1472EE87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" y="3222656"/>
            <a:ext cx="383669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Federation Works:</a:t>
            </a:r>
            <a:br>
              <a:rPr lang="en-US" dirty="0"/>
            </a:br>
            <a:r>
              <a:rPr lang="en-US" sz="1800" dirty="0"/>
              <a:t>Authentication Source is different than owner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BB45D1-9E53-4896-B2E1-58F946B6541A}"/>
              </a:ext>
            </a:extLst>
          </p:cNvPr>
          <p:cNvSpPr txBox="1">
            <a:spLocks/>
          </p:cNvSpPr>
          <p:nvPr/>
        </p:nvSpPr>
        <p:spPr>
          <a:xfrm>
            <a:off x="0" y="170688"/>
            <a:ext cx="5086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AWS SSO Works: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B435CF-04B2-477D-AC73-7815F0BB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79" y="3315041"/>
            <a:ext cx="6143409" cy="2983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5B3920-DF6C-483A-90FA-6FA25B2C4A5C}"/>
              </a:ext>
            </a:extLst>
          </p:cNvPr>
          <p:cNvSpPr txBox="1"/>
          <p:nvPr/>
        </p:nvSpPr>
        <p:spPr>
          <a:xfrm>
            <a:off x="9714543" y="4850689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Supports MFA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F7AC21-37FD-498D-BAEF-FE4CC603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142" y="4145885"/>
            <a:ext cx="416191" cy="1801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C77F5-6C81-47F5-8A82-5CA11053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116" y="3911070"/>
            <a:ext cx="637606" cy="17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501AA-7F5B-4A88-9004-D0D2756FD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419" y="3641875"/>
            <a:ext cx="197808" cy="200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C3D2DB-E26C-4DEB-9C1A-6D80FAC0450A}"/>
              </a:ext>
            </a:extLst>
          </p:cNvPr>
          <p:cNvSpPr txBox="1"/>
          <p:nvPr/>
        </p:nvSpPr>
        <p:spPr>
          <a:xfrm>
            <a:off x="535082" y="1090770"/>
            <a:ext cx="379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On Prem &amp; AWS SSO (same owner)</a:t>
            </a:r>
          </a:p>
        </p:txBody>
      </p:sp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D1791163-F3B0-427A-B468-C2567EDF8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F677AF-0BCA-49C5-A15E-CEB6CE393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4581CC-4D1D-4B5D-9C15-B7C0CA3CB95B}"/>
              </a:ext>
            </a:extLst>
          </p:cNvPr>
          <p:cNvSpPr txBox="1"/>
          <p:nvPr/>
        </p:nvSpPr>
        <p:spPr>
          <a:xfrm>
            <a:off x="1581150" y="6410313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SSO – Single Sign On</a:t>
            </a:r>
          </a:p>
        </p:txBody>
      </p:sp>
    </p:spTree>
    <p:extLst>
      <p:ext uri="{BB962C8B-B14F-4D97-AF65-F5344CB8AC3E}">
        <p14:creationId xmlns:p14="http://schemas.microsoft.com/office/powerpoint/2010/main" val="24187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5BE92A-A908-4E31-8131-27AAB494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16" y="3937747"/>
            <a:ext cx="2513364" cy="225391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5FC664E-3F4B-48A5-9651-3546637F0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20" y="4284876"/>
            <a:ext cx="2165525" cy="1131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A138A-15CD-4153-9BA1-30812A70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7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AWS?                        What AWS is NOT!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B3E51-9AA6-49D7-BBB5-50757678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927706" cy="4023360"/>
          </a:xfrm>
        </p:spPr>
        <p:txBody>
          <a:bodyPr/>
          <a:lstStyle/>
          <a:p>
            <a:r>
              <a:rPr lang="en-US" b="1" dirty="0"/>
              <a:t>Amazon Web Services</a:t>
            </a:r>
            <a:r>
              <a:rPr lang="en-US" dirty="0"/>
              <a:t> (</a:t>
            </a:r>
            <a:r>
              <a:rPr lang="en-US" b="1" dirty="0"/>
              <a:t>AWS</a:t>
            </a:r>
            <a:r>
              <a:rPr lang="en-US" dirty="0"/>
              <a:t>) is a subsidiary of </a:t>
            </a:r>
            <a:r>
              <a:rPr lang="en-US" dirty="0">
                <a:hlinkClick r:id="rId4" tooltip="Amazon.com"/>
              </a:rPr>
              <a:t>Amazon</a:t>
            </a:r>
            <a:r>
              <a:rPr lang="en-US" dirty="0"/>
              <a:t> that provides </a:t>
            </a:r>
            <a:r>
              <a:rPr lang="en-US" dirty="0">
                <a:hlinkClick r:id="rId5" tooltip="Software as a service"/>
              </a:rPr>
              <a:t>on-demand</a:t>
            </a:r>
            <a:r>
              <a:rPr lang="en-US" dirty="0"/>
              <a:t> </a:t>
            </a:r>
            <a:r>
              <a:rPr lang="en-US" dirty="0">
                <a:hlinkClick r:id="rId6" tooltip="Cloud computing"/>
              </a:rPr>
              <a:t>cloud computing</a:t>
            </a:r>
            <a:r>
              <a:rPr lang="en-US" dirty="0"/>
              <a:t> </a:t>
            </a:r>
            <a:r>
              <a:rPr lang="en-US" dirty="0">
                <a:hlinkClick r:id="rId7" tooltip="Computing platform"/>
              </a:rPr>
              <a:t>platforms</a:t>
            </a:r>
            <a:r>
              <a:rPr lang="en-US" dirty="0"/>
              <a:t> and </a:t>
            </a:r>
            <a:r>
              <a:rPr lang="en-US" dirty="0">
                <a:hlinkClick r:id="rId8" tooltip="Application programming interface"/>
              </a:rPr>
              <a:t>APIs</a:t>
            </a:r>
            <a:r>
              <a:rPr lang="en-US" dirty="0"/>
              <a:t> to individuals, companies, and governments, on a metered pay-as-you-go basis.</a:t>
            </a:r>
          </a:p>
        </p:txBody>
      </p:sp>
      <p:pic>
        <p:nvPicPr>
          <p:cNvPr id="5" name="Picture 4" descr="A picture containing plate, clock, drawing&#10;&#10;Description automatically generated">
            <a:extLst>
              <a:ext uri="{FF2B5EF4-FFF2-40B4-BE49-F238E27FC236}">
                <a16:creationId xmlns:a16="http://schemas.microsoft.com/office/drawing/2014/main" id="{DA8B6E9A-9B4C-4A76-B98E-C8B2BFF2A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65" y="2837824"/>
            <a:ext cx="1842086" cy="110237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1E56C6A-0CBE-484B-A6C1-8FDDFD9584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14285" y="3587773"/>
            <a:ext cx="2727704" cy="6348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8391BC-0F59-4F7B-9A66-9C4E366AE946}"/>
              </a:ext>
            </a:extLst>
          </p:cNvPr>
          <p:cNvSpPr txBox="1">
            <a:spLocks/>
          </p:cNvSpPr>
          <p:nvPr/>
        </p:nvSpPr>
        <p:spPr>
          <a:xfrm>
            <a:off x="8145932" y="2638460"/>
            <a:ext cx="2727703" cy="949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AWS is not:</a:t>
            </a:r>
          </a:p>
        </p:txBody>
      </p:sp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F96E630F-6297-45A7-8B74-82005D9C80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05622-B96E-43EC-A6BE-DAC3155EBA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1026" name="Picture 2" descr="Not Equal To transparent PNG - StickPNG">
            <a:extLst>
              <a:ext uri="{FF2B5EF4-FFF2-40B4-BE49-F238E27FC236}">
                <a16:creationId xmlns:a16="http://schemas.microsoft.com/office/drawing/2014/main" id="{FD6B6F90-D14B-4747-A25C-404D2D804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941" y="3054373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420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44CE-E11C-482B-9402-935A8847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9" y="308815"/>
            <a:ext cx="10474325" cy="1450757"/>
          </a:xfrm>
        </p:spPr>
        <p:txBody>
          <a:bodyPr>
            <a:normAutofit/>
          </a:bodyPr>
          <a:lstStyle/>
          <a:p>
            <a:r>
              <a:rPr lang="en-US" sz="4000" dirty="0"/>
              <a:t>Monitoring, Troubleshooting and other Exam 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FB53-84A6-42DF-BB81-90763132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 and Troubleshooting Tools</a:t>
            </a:r>
          </a:p>
          <a:p>
            <a:r>
              <a:rPr lang="en-US" dirty="0"/>
              <a:t>Cost Management Tools</a:t>
            </a:r>
          </a:p>
          <a:p>
            <a:r>
              <a:rPr lang="en-US" dirty="0"/>
              <a:t>Instances Types</a:t>
            </a:r>
          </a:p>
          <a:p>
            <a:r>
              <a:rPr lang="en-US" dirty="0"/>
              <a:t>AWS Well Architected Tool/Model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B37C39BD-B3F6-4702-BC4C-85AF5C48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94AE2-B01B-4584-BA15-3A19ACCD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94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373B-9C0F-4490-ACBD-E6F34F4D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534F-C713-4AB9-9ABD-FEDA72FF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CloudWatch</a:t>
            </a:r>
          </a:p>
          <a:p>
            <a:pPr lvl="1"/>
            <a:r>
              <a:rPr lang="en-US" dirty="0"/>
              <a:t>Built-in metrics –(</a:t>
            </a:r>
            <a:r>
              <a:rPr lang="en-US" dirty="0" err="1"/>
              <a:t>ie</a:t>
            </a:r>
            <a:r>
              <a:rPr lang="en-US" dirty="0"/>
              <a:t> CPU usage, network % utilization for example)</a:t>
            </a:r>
          </a:p>
          <a:p>
            <a:pPr lvl="1"/>
            <a:r>
              <a:rPr lang="en-US" dirty="0"/>
              <a:t>Custom metrics (count of open custom objects)</a:t>
            </a:r>
          </a:p>
          <a:p>
            <a:pPr lvl="1"/>
            <a:r>
              <a:rPr lang="en-US" dirty="0"/>
              <a:t>Alarms that can drive events like </a:t>
            </a:r>
            <a:r>
              <a:rPr lang="en-US" dirty="0" err="1"/>
              <a:t>AutoScaling</a:t>
            </a:r>
            <a:r>
              <a:rPr lang="en-US" dirty="0"/>
              <a:t> instances</a:t>
            </a:r>
          </a:p>
          <a:p>
            <a:r>
              <a:rPr lang="en-US" dirty="0"/>
              <a:t>CloudTrail</a:t>
            </a:r>
          </a:p>
          <a:p>
            <a:pPr lvl="1"/>
            <a:r>
              <a:rPr lang="en-US" dirty="0"/>
              <a:t>Records ands monitors API calls</a:t>
            </a:r>
          </a:p>
          <a:p>
            <a:r>
              <a:rPr lang="en-US" dirty="0"/>
              <a:t>AWS X-Ray</a:t>
            </a:r>
          </a:p>
          <a:p>
            <a:pPr lvl="1"/>
            <a:r>
              <a:rPr lang="en-US" dirty="0"/>
              <a:t>Works with Lambda to track and measure  events or workflows</a:t>
            </a:r>
          </a:p>
          <a:p>
            <a:pPr lvl="1"/>
            <a:r>
              <a:rPr lang="en-US" dirty="0"/>
              <a:t>Useful to identify performance bottlenecks, identifying errors and impact to users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CDDC04B3-9EA9-4901-9176-1A0342B4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F0327-D508-4EE5-9C80-D90DF0F3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71111-8AC6-48DF-9ECE-23CD21986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22" y="1845734"/>
            <a:ext cx="647756" cy="746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2A04F-E222-4D2A-BCC3-BC3C74DAE0CF}"/>
              </a:ext>
            </a:extLst>
          </p:cNvPr>
          <p:cNvSpPr txBox="1"/>
          <p:nvPr/>
        </p:nvSpPr>
        <p:spPr>
          <a:xfrm>
            <a:off x="8515350" y="2516267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CloudWatch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AEE69-62AF-41FB-8078-266948AA4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622" y="3102920"/>
            <a:ext cx="534150" cy="652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C05F4-19B6-43A1-9A6F-F31F7E64F993}"/>
              </a:ext>
            </a:extLst>
          </p:cNvPr>
          <p:cNvSpPr txBox="1"/>
          <p:nvPr/>
        </p:nvSpPr>
        <p:spPr>
          <a:xfrm>
            <a:off x="8638466" y="3641169"/>
            <a:ext cx="16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CloudTrail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D8B4A-F7AB-4149-AF0A-CD98AFB4C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772" y="4082648"/>
            <a:ext cx="647750" cy="660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D4547D-5808-4036-8549-C2E6D45018BA}"/>
              </a:ext>
            </a:extLst>
          </p:cNvPr>
          <p:cNvSpPr txBox="1"/>
          <p:nvPr/>
        </p:nvSpPr>
        <p:spPr>
          <a:xfrm>
            <a:off x="9190916" y="4667061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X-Rau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C82890-0563-4D62-A8B4-B13BA4942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076" y="5055344"/>
            <a:ext cx="1797390" cy="9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48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AA72315-2131-44B6-810A-BB649229D6E7}"/>
              </a:ext>
            </a:extLst>
          </p:cNvPr>
          <p:cNvSpPr/>
          <p:nvPr/>
        </p:nvSpPr>
        <p:spPr>
          <a:xfrm>
            <a:off x="7917628" y="139682"/>
            <a:ext cx="2915324" cy="128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E19EE-1EAF-4B51-A041-7E9DDC1F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73" y="719590"/>
            <a:ext cx="6184102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Cost Management &amp;</a:t>
            </a:r>
            <a:br>
              <a:rPr lang="en-US" dirty="0"/>
            </a:br>
            <a:r>
              <a:rPr lang="en-US" dirty="0"/>
              <a:t>other related tools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EE8497A-FD56-41CA-B6FD-B3494E60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40959-BB54-4F77-95C1-F14D5FBF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FD91B-39D0-49A8-A7A6-2DDB06AC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35" y="387816"/>
            <a:ext cx="2503709" cy="1015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D4A2D-E063-4128-A217-7ADE34C13CD5}"/>
              </a:ext>
            </a:extLst>
          </p:cNvPr>
          <p:cNvSpPr txBox="1"/>
          <p:nvPr/>
        </p:nvSpPr>
        <p:spPr>
          <a:xfrm>
            <a:off x="279397" y="2166092"/>
            <a:ext cx="1092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Cost Management Tool </a:t>
            </a:r>
            <a:r>
              <a:rPr lang="en-US" sz="2400" dirty="0"/>
              <a:t>– allows you to view most granular data on your AWS bill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79C91-2030-4E05-9A57-158E8B4B3492}"/>
              </a:ext>
            </a:extLst>
          </p:cNvPr>
          <p:cNvSpPr txBox="1"/>
          <p:nvPr/>
        </p:nvSpPr>
        <p:spPr>
          <a:xfrm>
            <a:off x="279397" y="2533250"/>
            <a:ext cx="10172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Explorer </a:t>
            </a:r>
            <a:r>
              <a:rPr lang="en-US" sz="2400" dirty="0"/>
              <a:t>– easy to use interface that lets you analyze costs/usage over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27A3C-9071-4F41-9E8F-C7187658B406}"/>
              </a:ext>
            </a:extLst>
          </p:cNvPr>
          <p:cNvSpPr txBox="1"/>
          <p:nvPr/>
        </p:nvSpPr>
        <p:spPr>
          <a:xfrm>
            <a:off x="279397" y="3290607"/>
            <a:ext cx="1139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Marketplace </a:t>
            </a:r>
            <a:r>
              <a:rPr lang="en-US" sz="2400" dirty="0"/>
              <a:t>– third party software written for AWS that you can one-click install/use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BD47E-3CF0-407D-8F1D-B88D3FAD67C2}"/>
              </a:ext>
            </a:extLst>
          </p:cNvPr>
          <p:cNvSpPr txBox="1"/>
          <p:nvPr/>
        </p:nvSpPr>
        <p:spPr>
          <a:xfrm>
            <a:off x="279397" y="3663975"/>
            <a:ext cx="112090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Trusted Advisor </a:t>
            </a:r>
            <a:r>
              <a:rPr lang="en-US" sz="2400" dirty="0"/>
              <a:t>–automated tool providing recommendations on cost optimization,</a:t>
            </a:r>
          </a:p>
          <a:p>
            <a:r>
              <a:rPr lang="en-US" sz="2400" dirty="0"/>
              <a:t>     performance and security </a:t>
            </a:r>
          </a:p>
          <a:p>
            <a:r>
              <a:rPr lang="en-US" sz="2400" dirty="0"/>
              <a:t>                 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FD3AC-47A6-4C60-955E-7ECE43DD45E1}"/>
              </a:ext>
            </a:extLst>
          </p:cNvPr>
          <p:cNvSpPr txBox="1"/>
          <p:nvPr/>
        </p:nvSpPr>
        <p:spPr>
          <a:xfrm>
            <a:off x="255929" y="4733876"/>
            <a:ext cx="11043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Total Cost of Ownership (TCO) </a:t>
            </a:r>
            <a:r>
              <a:rPr lang="en-US" sz="2400" dirty="0"/>
              <a:t>– tools to isolate cost of putting customer workload</a:t>
            </a:r>
          </a:p>
          <a:p>
            <a:r>
              <a:rPr lang="en-US" sz="2400" dirty="0"/>
              <a:t>         currently not on AWS to being on AWS (on-Prem or hosted elsewhere)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B6EE7-DC05-4BD2-9029-4EEEAE571B19}"/>
              </a:ext>
            </a:extLst>
          </p:cNvPr>
          <p:cNvSpPr txBox="1"/>
          <p:nvPr/>
        </p:nvSpPr>
        <p:spPr>
          <a:xfrm>
            <a:off x="279397" y="1746739"/>
            <a:ext cx="1112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Organizations </a:t>
            </a:r>
            <a:r>
              <a:rPr lang="en-US" sz="2400" dirty="0"/>
              <a:t>–manage multiple AWS accounts, and consolidated billing, discounts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FF3605-E9D9-4DD3-9D32-AE63B3AFE51B}"/>
              </a:ext>
            </a:extLst>
          </p:cNvPr>
          <p:cNvSpPr txBox="1"/>
          <p:nvPr/>
        </p:nvSpPr>
        <p:spPr>
          <a:xfrm>
            <a:off x="279397" y="2917239"/>
            <a:ext cx="11160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Budgets </a:t>
            </a:r>
            <a:r>
              <a:rPr lang="en-US" sz="2400" dirty="0"/>
              <a:t>– allows you to set up alerts when account approaching certain dollar amt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EFA1F-6E8F-45C6-BAFE-07714E6628F0}"/>
              </a:ext>
            </a:extLst>
          </p:cNvPr>
          <p:cNvSpPr txBox="1"/>
          <p:nvPr/>
        </p:nvSpPr>
        <p:spPr>
          <a:xfrm>
            <a:off x="279397" y="4395992"/>
            <a:ext cx="840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Config </a:t>
            </a:r>
            <a:r>
              <a:rPr lang="en-US" sz="2400" dirty="0"/>
              <a:t>– maintain auditable history of configuration changes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24EF85-8DC5-44C3-8B1D-6A9595E9183E}"/>
              </a:ext>
            </a:extLst>
          </p:cNvPr>
          <p:cNvSpPr txBox="1"/>
          <p:nvPr/>
        </p:nvSpPr>
        <p:spPr>
          <a:xfrm>
            <a:off x="202321" y="5441092"/>
            <a:ext cx="830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Amazon Inspector </a:t>
            </a:r>
            <a:r>
              <a:rPr lang="en-US" sz="2400" dirty="0"/>
              <a:t>– automated tools for security and </a:t>
            </a:r>
            <a:r>
              <a:rPr lang="en-US" sz="2400" dirty="0" err="1"/>
              <a:t>complaince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1C6CF8-36B9-4523-BB43-7FFA65CA5643}"/>
              </a:ext>
            </a:extLst>
          </p:cNvPr>
          <p:cNvSpPr txBox="1"/>
          <p:nvPr/>
        </p:nvSpPr>
        <p:spPr>
          <a:xfrm>
            <a:off x="202321" y="5784018"/>
            <a:ext cx="1101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AWS Artifact </a:t>
            </a:r>
            <a:r>
              <a:rPr lang="en-US" sz="2400" dirty="0"/>
              <a:t>– your go-to resource for compliance: reports, agreement, security audits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8C2B6-A0A9-4159-8924-27103EB5CDC0}"/>
              </a:ext>
            </a:extLst>
          </p:cNvPr>
          <p:cNvSpPr txBox="1"/>
          <p:nvPr/>
        </p:nvSpPr>
        <p:spPr>
          <a:xfrm>
            <a:off x="8144256" y="75653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D59F4A-8DD9-42F2-B4BB-3982AB08E73F}"/>
              </a:ext>
            </a:extLst>
          </p:cNvPr>
          <p:cNvSpPr txBox="1"/>
          <p:nvPr/>
        </p:nvSpPr>
        <p:spPr>
          <a:xfrm>
            <a:off x="1193800" y="6507029"/>
            <a:ext cx="5439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Note:  You need a differential understanding of what these tools do for the Certified </a:t>
            </a:r>
            <a:r>
              <a:rPr lang="en-US" sz="1000" dirty="0" err="1"/>
              <a:t>Practitoner</a:t>
            </a:r>
            <a:r>
              <a:rPr lang="en-US" sz="1000" dirty="0"/>
              <a:t> exam</a:t>
            </a:r>
          </a:p>
        </p:txBody>
      </p:sp>
    </p:spTree>
    <p:extLst>
      <p:ext uri="{BB962C8B-B14F-4D97-AF65-F5344CB8AC3E}">
        <p14:creationId xmlns:p14="http://schemas.microsoft.com/office/powerpoint/2010/main" val="1342551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73E4-050F-4A7A-881D-F6F23C6E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Types and Related Info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EFFA7344-2ACB-4454-A26E-06A68BDBA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29B1E-95B6-4756-BC28-AC2306995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04398-AA41-47DD-9B3A-5C79BDF66955}"/>
              </a:ext>
            </a:extLst>
          </p:cNvPr>
          <p:cNvSpPr txBox="1"/>
          <p:nvPr/>
        </p:nvSpPr>
        <p:spPr>
          <a:xfrm>
            <a:off x="1193800" y="2670048"/>
            <a:ext cx="40543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Dedicated Hosts</a:t>
            </a:r>
          </a:p>
          <a:p>
            <a:r>
              <a:rPr lang="en-US" sz="2400" dirty="0"/>
              <a:t>On Demand Instances (default)</a:t>
            </a:r>
          </a:p>
          <a:p>
            <a:r>
              <a:rPr lang="en-US" sz="2400" dirty="0"/>
              <a:t>Spot Instances</a:t>
            </a:r>
          </a:p>
          <a:p>
            <a:r>
              <a:rPr lang="en-US" sz="2400" dirty="0"/>
              <a:t>Reserved Instances</a:t>
            </a:r>
          </a:p>
          <a:p>
            <a:r>
              <a:rPr lang="en-US" sz="2400" dirty="0"/>
              <a:t>Convertible Instances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E5E30-230C-4B89-B117-0813B82EC9C6}"/>
              </a:ext>
            </a:extLst>
          </p:cNvPr>
          <p:cNvSpPr txBox="1"/>
          <p:nvPr/>
        </p:nvSpPr>
        <p:spPr>
          <a:xfrm>
            <a:off x="1193800" y="2023963"/>
            <a:ext cx="789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require a perfunctory understanding of this for the Certified Practitioner exam.</a:t>
            </a:r>
          </a:p>
        </p:txBody>
      </p:sp>
    </p:spTree>
    <p:extLst>
      <p:ext uri="{BB962C8B-B14F-4D97-AF65-F5344CB8AC3E}">
        <p14:creationId xmlns:p14="http://schemas.microsoft.com/office/powerpoint/2010/main" val="3100368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200CBF-5A39-4ACD-B948-2084D1B5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03147"/>
            <a:ext cx="6193536" cy="5524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80CFF-F5C4-490A-9C84-0D01999E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46" y="286603"/>
            <a:ext cx="9608234" cy="822869"/>
          </a:xfrm>
        </p:spPr>
        <p:txBody>
          <a:bodyPr/>
          <a:lstStyle/>
          <a:p>
            <a:r>
              <a:rPr lang="en-US" dirty="0"/>
              <a:t>AWS Well Architected Framework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B08208-E4A7-4A8D-8D87-16E4A3DAE636}"/>
              </a:ext>
            </a:extLst>
          </p:cNvPr>
          <p:cNvSpPr/>
          <p:nvPr/>
        </p:nvSpPr>
        <p:spPr>
          <a:xfrm>
            <a:off x="8400288" y="2857500"/>
            <a:ext cx="1316736" cy="1299972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158EB-F085-467E-9A62-47FEC2AB9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1" y="1370420"/>
            <a:ext cx="5997945" cy="3693949"/>
          </a:xfrm>
          <a:prstGeom prst="rect">
            <a:avLst/>
          </a:prstGeom>
        </p:spPr>
      </p:pic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BC88DB09-8D5B-4D6F-8EED-786E7C449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ED925-C9D0-4EDC-8202-B2770067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3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44CE-E11C-482B-9402-935A8847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9" y="308815"/>
            <a:ext cx="10474325" cy="1450757"/>
          </a:xfrm>
        </p:spPr>
        <p:txBody>
          <a:bodyPr>
            <a:normAutofit/>
          </a:bodyPr>
          <a:lstStyle/>
          <a:p>
            <a:r>
              <a:rPr lang="en-US" sz="4000" dirty="0"/>
              <a:t>AWS vs Red 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FB53-84A6-42DF-BB81-90763132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Takeaways</a:t>
            </a:r>
          </a:p>
          <a:p>
            <a:r>
              <a:rPr lang="en-US" dirty="0"/>
              <a:t>Service Comparison</a:t>
            </a:r>
          </a:p>
          <a:p>
            <a:r>
              <a:rPr lang="en-US" dirty="0"/>
              <a:t>Instances Types</a:t>
            </a:r>
          </a:p>
          <a:p>
            <a:r>
              <a:rPr lang="en-US" dirty="0"/>
              <a:t>AWS Well Architected Tool/Model</a:t>
            </a:r>
          </a:p>
          <a:p>
            <a:r>
              <a:rPr lang="en-US" dirty="0"/>
              <a:t>General Comparison of AWS and Azure and Google Cloud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B37C39BD-B3F6-4702-BC4C-85AF5C48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94AE2-B01B-4584-BA15-3A19ACCD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983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D96C-1411-4BF1-A8CE-D770AA7E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286603"/>
            <a:ext cx="8412480" cy="1450757"/>
          </a:xfrm>
        </p:spPr>
        <p:txBody>
          <a:bodyPr/>
          <a:lstStyle/>
          <a:p>
            <a:r>
              <a:rPr lang="en-US" dirty="0"/>
              <a:t>AWS vs Red Hat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0A2C-CB2C-420B-AFF2-43FC69195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948" y="1845734"/>
            <a:ext cx="9454731" cy="4023360"/>
          </a:xfrm>
        </p:spPr>
        <p:txBody>
          <a:bodyPr/>
          <a:lstStyle/>
          <a:p>
            <a:pPr lvl="1"/>
            <a:r>
              <a:rPr lang="en-US" b="1" dirty="0"/>
              <a:t>1)Red Hat OpenShift is comparable to AWS Kubernetes products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2)Red Hat is Cloud Agnostic – AWS is AWS Centric</a:t>
            </a:r>
          </a:p>
          <a:p>
            <a:pPr lvl="2"/>
            <a:r>
              <a:rPr lang="en-US" b="1" dirty="0"/>
              <a:t>Uses Docker </a:t>
            </a:r>
            <a:r>
              <a:rPr lang="en-US" b="1" dirty="0" err="1"/>
              <a:t>Enginer</a:t>
            </a:r>
            <a:r>
              <a:rPr lang="en-US" b="1" dirty="0"/>
              <a:t> or Kubernetes</a:t>
            </a:r>
          </a:p>
          <a:p>
            <a:pPr lvl="1"/>
            <a:r>
              <a:rPr lang="en-US" b="1" dirty="0"/>
              <a:t>3)There are competing product lines between the two products</a:t>
            </a:r>
          </a:p>
          <a:p>
            <a:pPr lvl="1"/>
            <a:r>
              <a:rPr lang="en-US" b="1" dirty="0"/>
              <a:t>4)Red Hat is geared for </a:t>
            </a:r>
            <a:r>
              <a:rPr lang="en-US" b="1" dirty="0" err="1"/>
              <a:t>MultiCloud</a:t>
            </a:r>
            <a:r>
              <a:rPr lang="en-US" b="1" dirty="0"/>
              <a:t>, AWS – geared for AWS</a:t>
            </a:r>
          </a:p>
          <a:p>
            <a:pPr lvl="1"/>
            <a:r>
              <a:rPr lang="en-US" b="1" dirty="0"/>
              <a:t>5)OpenShift can operate in AWS, Google, IBM Cloud, all clouds.  AWS operates primarily in AWS</a:t>
            </a:r>
          </a:p>
          <a:p>
            <a:pPr lvl="1"/>
            <a:endParaRPr lang="en-US" dirty="0"/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CDB2EC37-5833-45C4-AE1D-8ADBE0F0E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77BAE-61FD-4FF9-AF0E-2D2C3123F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89A0F6-4425-40C6-8CE2-752926F8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445" y="1845734"/>
            <a:ext cx="3930911" cy="1245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7BA87-6CF0-4450-87B1-A35046C8A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4" y="2211648"/>
            <a:ext cx="1568304" cy="9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29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5519-039F-4408-94AF-F52529D1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725" y="-59507"/>
            <a:ext cx="9581236" cy="699587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AWS vs Red Hat – Service Comparison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67B3FAA7-9800-446F-B090-6456CBABF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2198E-12D3-45DD-92E1-BFB330AD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549B3-9FBD-45F7-97A2-7484FF25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1644151"/>
            <a:ext cx="1361161" cy="416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225E1-F44A-4BF0-A178-C17BC7056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2" y="1523979"/>
            <a:ext cx="1361161" cy="416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C67E2-BE90-4352-A64E-FFAA30F44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553" y="596900"/>
            <a:ext cx="7948247" cy="57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4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DC6D-66A0-4612-93F4-7024F459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0"/>
            <a:ext cx="10297786" cy="837374"/>
          </a:xfrm>
        </p:spPr>
        <p:txBody>
          <a:bodyPr/>
          <a:lstStyle/>
          <a:p>
            <a:r>
              <a:rPr lang="en-US" u="sng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3AEE-420B-4374-B854-AD339C707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986" y="1368566"/>
            <a:ext cx="10515600" cy="2495399"/>
          </a:xfrm>
        </p:spPr>
        <p:txBody>
          <a:bodyPr/>
          <a:lstStyle/>
          <a:p>
            <a:r>
              <a:rPr lang="en-US" dirty="0"/>
              <a:t>AWS				Red Hat </a:t>
            </a:r>
          </a:p>
          <a:p>
            <a:r>
              <a:rPr lang="en-US" sz="1600" b="1" dirty="0"/>
              <a:t>Management Console		Satellite</a:t>
            </a:r>
          </a:p>
          <a:p>
            <a:r>
              <a:rPr lang="en-US" sz="1600" b="1" dirty="0"/>
              <a:t>ECS or EKS			</a:t>
            </a:r>
            <a:r>
              <a:rPr lang="en-US" sz="1600" b="1" dirty="0" err="1"/>
              <a:t>Openshift</a:t>
            </a:r>
            <a:endParaRPr lang="en-US" sz="1600" b="1" dirty="0"/>
          </a:p>
          <a:p>
            <a:r>
              <a:rPr lang="en-US" sz="1600" b="1" dirty="0"/>
              <a:t>API Gateway			Ambassador</a:t>
            </a:r>
          </a:p>
          <a:p>
            <a:r>
              <a:rPr lang="en-US" sz="1600" b="1" dirty="0"/>
              <a:t>Auto Scaling			Orchestration</a:t>
            </a:r>
          </a:p>
          <a:p>
            <a:r>
              <a:rPr lang="en-US" sz="1600" b="1" dirty="0"/>
              <a:t>CloudWatch			Telemetry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ABBB2-0525-477D-9769-F983CE7332E0}"/>
              </a:ext>
            </a:extLst>
          </p:cNvPr>
          <p:cNvSpPr txBox="1"/>
          <p:nvPr/>
        </p:nvSpPr>
        <p:spPr>
          <a:xfrm>
            <a:off x="410621" y="4056684"/>
            <a:ext cx="7824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Openshift</a:t>
            </a:r>
            <a:r>
              <a:rPr lang="en-US" sz="1200" dirty="0"/>
              <a:t> is really a CaaS (Container as a Service) offering and layered over Kubernetes. </a:t>
            </a:r>
          </a:p>
          <a:p>
            <a:r>
              <a:rPr lang="en-US" sz="1200" dirty="0"/>
              <a:t>Whereas AWS EKS and ECS are managed services (so yes, PaaS). </a:t>
            </a:r>
          </a:p>
          <a:p>
            <a:endParaRPr lang="en-US" sz="1200" dirty="0"/>
          </a:p>
          <a:p>
            <a:r>
              <a:rPr lang="en-US" sz="1200" dirty="0"/>
              <a:t>If you need to DIY (do it yourself) or have functionality closer to native Kubernetes and want to manage your own cluster </a:t>
            </a:r>
          </a:p>
          <a:p>
            <a:r>
              <a:rPr lang="en-US" sz="1200" dirty="0"/>
              <a:t>(or required to do so for various compliance reasons), then </a:t>
            </a:r>
            <a:r>
              <a:rPr lang="en-US" sz="1200" dirty="0" err="1"/>
              <a:t>Openshift</a:t>
            </a:r>
            <a:r>
              <a:rPr lang="en-US" sz="1200" dirty="0"/>
              <a:t> distributions (whether OCP - this costs more </a:t>
            </a:r>
          </a:p>
          <a:p>
            <a:r>
              <a:rPr lang="en-US" sz="1200" dirty="0"/>
              <a:t>due to Red Hat support; or OKD - completely free and open source) from Red Hat are very good CaaS solutions. </a:t>
            </a:r>
          </a:p>
          <a:p>
            <a:endParaRPr lang="en-US" sz="1200" dirty="0"/>
          </a:p>
          <a:p>
            <a:r>
              <a:rPr lang="en-US" sz="1200" dirty="0"/>
              <a:t>If your project compliance and costs allows cloud service providers (like Amazon in this case, or even Azure in other cases) </a:t>
            </a:r>
          </a:p>
          <a:p>
            <a:r>
              <a:rPr lang="en-US" sz="1200" dirty="0"/>
              <a:t>to host your containers using the CSP managed services, then AWS ECS or EKS are fine solutions too in those cases.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9A393-2F23-4C98-BF7B-376E6B87798E}"/>
              </a:ext>
            </a:extLst>
          </p:cNvPr>
          <p:cNvSpPr txBox="1"/>
          <p:nvPr/>
        </p:nvSpPr>
        <p:spPr>
          <a:xfrm>
            <a:off x="410621" y="5811010"/>
            <a:ext cx="676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2"/>
              </a:rPr>
              <a:t>https://www.gangboard.com/blog/aws-vs-openstack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https://www.itcentralstation.com/products/comparisons/amazon-aws_vs_openshift</a:t>
            </a:r>
            <a:endParaRPr lang="en-US" sz="800" dirty="0"/>
          </a:p>
          <a:p>
            <a:r>
              <a:rPr lang="en-US" sz="800" b="1" dirty="0"/>
              <a:t>https://w3-connections.ibm.com/wikis/home?lang=en-us#!/wiki/Wf58c4c538dbf_45b4_b7a7_5003d0ceb79b/page/Competitor%20-%20Amazon%20AWS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33453C73-4F82-44EF-AA03-A223F2CDE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915C8-D20A-4D72-8080-578E675E5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6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881E-DAE5-4E9D-BFCB-5D21BB6C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1637"/>
          </a:xfrm>
        </p:spPr>
        <p:txBody>
          <a:bodyPr/>
          <a:lstStyle/>
          <a:p>
            <a:r>
              <a:rPr lang="en-US" dirty="0"/>
              <a:t>AWS vs Azure		AWS vs Google Cloud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CE10F12E-2DA3-4D39-8361-FB9382EB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0" y="1239520"/>
            <a:ext cx="4444572" cy="457386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DE81F3-3E49-45F3-A5D4-7A11305A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34" y="1158240"/>
            <a:ext cx="5968140" cy="4655149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69F435EB-B882-47C0-9654-5ECA09060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FBF40-7FAA-45DC-AF76-E4D4AA465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8E9FA-2648-4C5E-8A18-FE0F9DF0C47E}"/>
              </a:ext>
            </a:extLst>
          </p:cNvPr>
          <p:cNvSpPr txBox="1"/>
          <p:nvPr/>
        </p:nvSpPr>
        <p:spPr>
          <a:xfrm>
            <a:off x="166114" y="6522538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https://www.differencebetween.net</a:t>
            </a:r>
          </a:p>
        </p:txBody>
      </p:sp>
    </p:spTree>
    <p:extLst>
      <p:ext uri="{BB962C8B-B14F-4D97-AF65-F5344CB8AC3E}">
        <p14:creationId xmlns:p14="http://schemas.microsoft.com/office/powerpoint/2010/main" val="189457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C12BA-73C1-45C9-BBA5-DD6B0439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5" y="419302"/>
            <a:ext cx="11434754" cy="6372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D3335-2602-4E96-9718-CBD472B9D89A}"/>
              </a:ext>
            </a:extLst>
          </p:cNvPr>
          <p:cNvSpPr txBox="1"/>
          <p:nvPr/>
        </p:nvSpPr>
        <p:spPr>
          <a:xfrm>
            <a:off x="2506278" y="-5528"/>
            <a:ext cx="7215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Amazon is an IaaS, a PaaS and even a SaaS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9D2BA617-4E63-4B84-9A84-DA38A00CC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6" y="0"/>
            <a:ext cx="975394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AC6C3-AAD4-4A3B-90DE-3F4D8F7D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7C00AC-9E8C-4F1B-98C2-CA143D995106}"/>
              </a:ext>
            </a:extLst>
          </p:cNvPr>
          <p:cNvSpPr/>
          <p:nvPr/>
        </p:nvSpPr>
        <p:spPr>
          <a:xfrm>
            <a:off x="3338004" y="4793942"/>
            <a:ext cx="6178858" cy="139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5A183E-732E-4813-B190-536E5883623C}"/>
              </a:ext>
            </a:extLst>
          </p:cNvPr>
          <p:cNvSpPr/>
          <p:nvPr/>
        </p:nvSpPr>
        <p:spPr>
          <a:xfrm>
            <a:off x="9383697" y="4793942"/>
            <a:ext cx="896645" cy="4793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C3B5DD-B441-49C4-B431-20E9CD899829}"/>
              </a:ext>
            </a:extLst>
          </p:cNvPr>
          <p:cNvSpPr/>
          <p:nvPr/>
        </p:nvSpPr>
        <p:spPr>
          <a:xfrm>
            <a:off x="9383697" y="4793942"/>
            <a:ext cx="896645" cy="479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438EF-488B-4EFD-AC10-58C71D38C46F}"/>
              </a:ext>
            </a:extLst>
          </p:cNvPr>
          <p:cNvSpPr txBox="1"/>
          <p:nvPr/>
        </p:nvSpPr>
        <p:spPr>
          <a:xfrm>
            <a:off x="6809173" y="4848973"/>
            <a:ext cx="1864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</a:t>
            </a:r>
          </a:p>
          <a:p>
            <a:r>
              <a:rPr lang="en-US" dirty="0"/>
              <a:t>AWS App Services</a:t>
            </a:r>
          </a:p>
          <a:p>
            <a:r>
              <a:rPr lang="en-US" dirty="0"/>
              <a:t>AWS SQS</a:t>
            </a:r>
          </a:p>
          <a:p>
            <a:r>
              <a:rPr lang="en-US" dirty="0"/>
              <a:t>AWS SNS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56542-C923-40DA-B17A-31F3C5E060ED}"/>
              </a:ext>
            </a:extLst>
          </p:cNvPr>
          <p:cNvSpPr txBox="1"/>
          <p:nvPr/>
        </p:nvSpPr>
        <p:spPr>
          <a:xfrm>
            <a:off x="3796727" y="4904004"/>
            <a:ext cx="1771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Machines</a:t>
            </a:r>
          </a:p>
          <a:p>
            <a:r>
              <a:rPr lang="en-US" dirty="0"/>
              <a:t>Anything Storage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33BFF-996C-4D1A-80B3-39FAC69BED3D}"/>
              </a:ext>
            </a:extLst>
          </p:cNvPr>
          <p:cNvSpPr txBox="1"/>
          <p:nvPr/>
        </p:nvSpPr>
        <p:spPr>
          <a:xfrm>
            <a:off x="609583" y="4996337"/>
            <a:ext cx="2456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Accounting System</a:t>
            </a:r>
          </a:p>
          <a:p>
            <a:r>
              <a:rPr lang="en-US" dirty="0"/>
              <a:t>Your Application Servers</a:t>
            </a:r>
          </a:p>
          <a:p>
            <a:r>
              <a:rPr lang="en-US" dirty="0"/>
              <a:t>Your Storage Systems</a:t>
            </a:r>
          </a:p>
        </p:txBody>
      </p:sp>
    </p:spTree>
    <p:extLst>
      <p:ext uri="{BB962C8B-B14F-4D97-AF65-F5344CB8AC3E}">
        <p14:creationId xmlns:p14="http://schemas.microsoft.com/office/powerpoint/2010/main" val="392905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44CE-E11C-482B-9402-935A8847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9" y="308815"/>
            <a:ext cx="10474325" cy="1450757"/>
          </a:xfrm>
        </p:spPr>
        <p:txBody>
          <a:bodyPr>
            <a:normAutofit/>
          </a:bodyPr>
          <a:lstStyle/>
          <a:p>
            <a:r>
              <a:rPr lang="en-US" sz="4000" dirty="0"/>
              <a:t>AWS Certifications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9FB53-84A6-42DF-BB81-907631320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Levels of Certifications</a:t>
            </a:r>
          </a:p>
          <a:p>
            <a:pPr lvl="1"/>
            <a:r>
              <a:rPr lang="en-US" dirty="0"/>
              <a:t>Practitioner</a:t>
            </a:r>
          </a:p>
          <a:p>
            <a:pPr lvl="1"/>
            <a:r>
              <a:rPr lang="en-US" dirty="0"/>
              <a:t>Associate</a:t>
            </a:r>
          </a:p>
          <a:p>
            <a:pPr lvl="1"/>
            <a:r>
              <a:rPr lang="en-US" dirty="0"/>
              <a:t>Professional</a:t>
            </a:r>
          </a:p>
          <a:p>
            <a:pPr lvl="1"/>
            <a:r>
              <a:rPr lang="en-US" dirty="0"/>
              <a:t>Specialty</a:t>
            </a:r>
          </a:p>
          <a:p>
            <a:r>
              <a:rPr lang="en-US" dirty="0"/>
              <a:t>Considerably more difficult as you go up the hierarchy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B37C39BD-B3F6-4702-BC4C-85AF5C48D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94AE2-B01B-4584-BA15-3A19ACCD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5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7A37-6068-4247-8250-5953159E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Education Journey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0A313-ABD3-437A-951F-8AB247C1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828799"/>
            <a:ext cx="7881081" cy="4243659"/>
          </a:xfrm>
          <a:prstGeom prst="rect">
            <a:avLst/>
          </a:prstGeom>
        </p:spPr>
      </p:pic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DC884B11-7011-47C7-8C40-0B2F72433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EB32C-20CE-4544-B5BD-B6ECA628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13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4889-E38C-4888-A7E4-8291C45C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 BONUS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4164-1CB4-4514-B30A-95619E9D8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DATA:   Data Lake vs Data Warehouse vs Data Mart</a:t>
            </a:r>
          </a:p>
          <a:p>
            <a:r>
              <a:rPr lang="en-US" dirty="0"/>
              <a:t>DATA LAKE – think of a universe of data relating to many entities – Several Data Warehouses along with Unstructured Data</a:t>
            </a:r>
          </a:p>
          <a:p>
            <a:r>
              <a:rPr lang="en-US" dirty="0"/>
              <a:t>DATA WAREHOUSE – think of a warehouse storing a variety of different, but related to entity (Corporation (Multiple Entities) Accounting Data (Several Data Marts)</a:t>
            </a:r>
          </a:p>
          <a:p>
            <a:r>
              <a:rPr lang="en-US" dirty="0"/>
              <a:t>DATA MART – think of a specialty store, carrying all the same related items (One Companies ERP Accounting Data)</a:t>
            </a:r>
          </a:p>
          <a:p>
            <a:r>
              <a:rPr lang="en-US" dirty="0"/>
              <a:t>Journey To Cloud</a:t>
            </a:r>
            <a:br>
              <a:rPr lang="en-US" dirty="0"/>
            </a:br>
            <a:r>
              <a:rPr lang="en-US" dirty="0"/>
              <a:t>USING AI to GET VALUABLE INFO</a:t>
            </a:r>
          </a:p>
        </p:txBody>
      </p:sp>
    </p:spTree>
    <p:extLst>
      <p:ext uri="{BB962C8B-B14F-4D97-AF65-F5344CB8AC3E}">
        <p14:creationId xmlns:p14="http://schemas.microsoft.com/office/powerpoint/2010/main" val="2087098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5F36-B9AD-4160-A863-C61ABEB2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152491"/>
            <a:ext cx="11033760" cy="1450757"/>
          </a:xfrm>
        </p:spPr>
        <p:txBody>
          <a:bodyPr/>
          <a:lstStyle/>
          <a:p>
            <a:r>
              <a:rPr lang="en-US" dirty="0"/>
              <a:t>Data Lakes, Data Warehouses and Data Marts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4BC1F-3494-48A3-AE11-8DF058F6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8" y="2058683"/>
            <a:ext cx="5541935" cy="2860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DDD23D-8E28-4A41-9FB0-12B97B20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174110"/>
            <a:ext cx="5902200" cy="2312870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4E7D5275-2F79-4ED4-8E17-A30D950F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37D34-ADDB-43A9-AA79-C8A8AC629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CB0C49-B5E7-4B9D-96D2-1268984BC9CE}"/>
              </a:ext>
            </a:extLst>
          </p:cNvPr>
          <p:cNvSpPr txBox="1"/>
          <p:nvPr/>
        </p:nvSpPr>
        <p:spPr>
          <a:xfrm>
            <a:off x="579120" y="5961888"/>
            <a:ext cx="2059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ETL – Extract, Transform, Load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A626E-49D4-495E-B1F9-6E01B381ADED}"/>
              </a:ext>
            </a:extLst>
          </p:cNvPr>
          <p:cNvSpPr/>
          <p:nvPr/>
        </p:nvSpPr>
        <p:spPr>
          <a:xfrm>
            <a:off x="5825073" y="2058683"/>
            <a:ext cx="94833" cy="3281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08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99F53C-2CDC-436B-8873-998724C03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70" y="1889759"/>
            <a:ext cx="4620892" cy="4351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0C8BAE-3960-4F31-A20E-7539ED60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39768"/>
          </a:xfrm>
        </p:spPr>
        <p:txBody>
          <a:bodyPr>
            <a:normAutofit/>
          </a:bodyPr>
          <a:lstStyle/>
          <a:p>
            <a:r>
              <a:rPr lang="en-US" sz="4000" dirty="0"/>
              <a:t>Journey to Cloud:  Transitioning Data to the Cloud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9153-CE7D-43E5-87BA-9672EB6AC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09" y="1550417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b="1" dirty="0"/>
          </a:p>
          <a:p>
            <a:r>
              <a:rPr lang="en-US" b="1" dirty="0"/>
              <a:t>Structured Data</a:t>
            </a:r>
          </a:p>
          <a:p>
            <a:pPr lvl="1"/>
            <a:r>
              <a:rPr lang="en-US" b="1" dirty="0"/>
              <a:t>Event log analysis can reveal undesired security breach attempts</a:t>
            </a:r>
          </a:p>
          <a:p>
            <a:pPr lvl="1"/>
            <a:r>
              <a:rPr lang="en-US" b="1" dirty="0"/>
              <a:t>Can help prevent big problems by listening for little ones</a:t>
            </a:r>
          </a:p>
          <a:p>
            <a:r>
              <a:rPr lang="en-US" b="1" dirty="0"/>
              <a:t>Unstructured data</a:t>
            </a:r>
          </a:p>
          <a:p>
            <a:pPr lvl="1"/>
            <a:r>
              <a:rPr lang="en-US" b="1" dirty="0"/>
              <a:t>Majority of data grows faster than any other type of data</a:t>
            </a:r>
          </a:p>
          <a:p>
            <a:pPr lvl="1"/>
            <a:r>
              <a:rPr lang="en-US" b="1" dirty="0"/>
              <a:t>A large portion of big data sources is unstructured.</a:t>
            </a:r>
          </a:p>
          <a:p>
            <a:pPr lvl="1"/>
            <a:r>
              <a:rPr lang="en-US" b="1" dirty="0"/>
              <a:t>AI weaves value from unstructured data</a:t>
            </a:r>
          </a:p>
          <a:p>
            <a:r>
              <a:rPr lang="en-US" b="1" dirty="0"/>
              <a:t>Semi-Structured data</a:t>
            </a:r>
          </a:p>
          <a:p>
            <a:pPr lvl="1"/>
            <a:r>
              <a:rPr lang="en-US" b="1" dirty="0"/>
              <a:t>Phone conversations from support</a:t>
            </a:r>
          </a:p>
          <a:p>
            <a:pPr lvl="1"/>
            <a:r>
              <a:rPr lang="en-US" b="1" dirty="0"/>
              <a:t>IoT reads your corporate vehicle reports</a:t>
            </a:r>
          </a:p>
          <a:p>
            <a:pPr lvl="1"/>
            <a:r>
              <a:rPr lang="en-US" b="1" dirty="0"/>
              <a:t>AI weaves value from unstructured data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Unstructured Social media, Emails, videos, business documents, </a:t>
            </a:r>
          </a:p>
          <a:p>
            <a:pPr marL="457200" lvl="1" indent="0">
              <a:buNone/>
            </a:pPr>
            <a:r>
              <a:rPr lang="en-US" dirty="0"/>
              <a:t>and other forms of text are among the best sources and examples of unstructured data.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9C629-2C2A-46F0-8AA4-997291280ED6}"/>
              </a:ext>
            </a:extLst>
          </p:cNvPr>
          <p:cNvSpPr txBox="1"/>
          <p:nvPr/>
        </p:nvSpPr>
        <p:spPr>
          <a:xfrm>
            <a:off x="487680" y="6400800"/>
            <a:ext cx="3676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 https://www.i-scoop.eu/big-data-action-value-context/unstructured-data/</a:t>
            </a: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64E2E3D-EE84-48DD-9DC4-F4CFEB68E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7490F-8F7B-41E1-9402-BEC79FFA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31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FF81-0BFC-44B1-966C-F262F19E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Data:  What can we learn?</a:t>
            </a:r>
          </a:p>
        </p:txBody>
      </p:sp>
      <p:pic>
        <p:nvPicPr>
          <p:cNvPr id="4" name="Foghorn Leghorn - Hide and Seek">
            <a:hlinkClick r:id="" action="ppaction://media"/>
            <a:extLst>
              <a:ext uri="{FF2B5EF4-FFF2-40B4-BE49-F238E27FC236}">
                <a16:creationId xmlns:a16="http://schemas.microsoft.com/office/drawing/2014/main" id="{4E802D97-3CB3-4474-ADF7-F6C65C0C77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1113" y="1846263"/>
            <a:ext cx="7150100" cy="4022725"/>
          </a:xfr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AE4CB0CA-168C-4DBA-BF66-229F0A2BC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BBED5-AAB2-4E21-AC0F-83343A434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5D81B-7EB0-4673-B4C5-4C2CDF3B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653130"/>
            <a:ext cx="10022840" cy="183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EAF544-D2FC-47A7-8ADC-4EFAB185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720" y="43672"/>
            <a:ext cx="9657080" cy="899503"/>
          </a:xfrm>
        </p:spPr>
        <p:txBody>
          <a:bodyPr/>
          <a:lstStyle/>
          <a:p>
            <a:r>
              <a:rPr lang="en-US" dirty="0"/>
              <a:t>Unlock Significant Benefits 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EA0491-411C-45FB-A6B4-C0175E20A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1485337"/>
            <a:ext cx="4790487" cy="451104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0755C-0520-4680-B431-C30D65259987}"/>
              </a:ext>
            </a:extLst>
          </p:cNvPr>
          <p:cNvSpPr txBox="1"/>
          <p:nvPr/>
        </p:nvSpPr>
        <p:spPr>
          <a:xfrm>
            <a:off x="17146" y="901893"/>
            <a:ext cx="11267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Beneficial insights into business operations, such as  awareness into areas such as customer purchase patterns, transaction preferences, and timing of order placements.    </a:t>
            </a:r>
            <a:r>
              <a:rPr lang="en-US" sz="1400" dirty="0" err="1"/>
              <a:t>Ie</a:t>
            </a:r>
            <a:r>
              <a:rPr lang="en-US" sz="1400" dirty="0"/>
              <a:t>   Most purchases are done on Wednesday or weekend before Memorial 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47FBE-3352-4224-A435-FD539F3D607A}"/>
              </a:ext>
            </a:extLst>
          </p:cNvPr>
          <p:cNvSpPr txBox="1"/>
          <p:nvPr/>
        </p:nvSpPr>
        <p:spPr>
          <a:xfrm>
            <a:off x="87991" y="2422469"/>
            <a:ext cx="7267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Full visibility into each content area of the transaction provides an accurate snapshot of processes and knowledge of whether customer expectations are being fulfilled.  </a:t>
            </a:r>
          </a:p>
          <a:p>
            <a:r>
              <a:rPr lang="en-US" sz="1400" dirty="0" err="1"/>
              <a:t>Ie</a:t>
            </a:r>
            <a:r>
              <a:rPr lang="en-US" sz="1400" dirty="0"/>
              <a:t> Batting avg .323, but .788  when men on base</a:t>
            </a:r>
          </a:p>
          <a:p>
            <a:r>
              <a:rPr lang="en-US" sz="1400" dirty="0"/>
              <a:t>    Reorder frequency vs email/support traffic between you and 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81631-7DFA-4D5C-B992-47D47BC39E3A}"/>
              </a:ext>
            </a:extLst>
          </p:cNvPr>
          <p:cNvSpPr txBox="1"/>
          <p:nvPr/>
        </p:nvSpPr>
        <p:spPr>
          <a:xfrm>
            <a:off x="87991" y="3420970"/>
            <a:ext cx="7474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Distributors can gain insight into where bottlenecks are and identify  the accounts that are within profit forecast.  </a:t>
            </a:r>
            <a:r>
              <a:rPr lang="en-US" sz="1400" dirty="0" err="1"/>
              <a:t>Ie</a:t>
            </a:r>
            <a:r>
              <a:rPr lang="en-US" sz="1400" dirty="0"/>
              <a:t>  Deliveries take longer from x vendor, or same for various shipper.  </a:t>
            </a:r>
          </a:p>
          <a:p>
            <a:r>
              <a:rPr lang="en-US" sz="1400" dirty="0"/>
              <a:t>Trending and/or alerting of price increases to notify you to renegotiate or transition supplier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644DC0-1E3C-443F-96F7-444B92909D6A}"/>
              </a:ext>
            </a:extLst>
          </p:cNvPr>
          <p:cNvSpPr/>
          <p:nvPr/>
        </p:nvSpPr>
        <p:spPr>
          <a:xfrm>
            <a:off x="111713" y="4174478"/>
            <a:ext cx="7415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With a comprehensive summary of information, such as time spent by employees serving customers, distributors can target resource inefficiencies. 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Ie</a:t>
            </a:r>
            <a:r>
              <a:rPr lang="en-US" sz="1400" dirty="0"/>
              <a:t>  amount of email mentions of Project Z may suggest not enough/too many hands involved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8CBD5-8B7F-49F9-AB6E-F71944241B49}"/>
              </a:ext>
            </a:extLst>
          </p:cNvPr>
          <p:cNvSpPr txBox="1"/>
          <p:nvPr/>
        </p:nvSpPr>
        <p:spPr>
          <a:xfrm>
            <a:off x="132644" y="4994883"/>
            <a:ext cx="7415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Knowledge from unstructured data into how customers progress through stages </a:t>
            </a:r>
          </a:p>
          <a:p>
            <a:r>
              <a:rPr lang="en-US" sz="1400" dirty="0"/>
              <a:t>  of the purchasing funnel can also help distributors design programs and incentives that aid with the satisfaction and, most importantly, the retention of these customers.</a:t>
            </a:r>
          </a:p>
        </p:txBody>
      </p:sp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22A5531F-62C3-4E08-8214-E9678AA8F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86575-F3C6-437E-8AE8-EB7014B8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0F2C2A-C1C8-4C8E-B238-A584F3A21DDC}"/>
              </a:ext>
            </a:extLst>
          </p:cNvPr>
          <p:cNvSpPr txBox="1"/>
          <p:nvPr/>
        </p:nvSpPr>
        <p:spPr>
          <a:xfrm>
            <a:off x="17146" y="1498526"/>
            <a:ext cx="8641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Comprehensive Customer trends, marketing trends, consumed time, overall interest level, co-related events:  </a:t>
            </a:r>
          </a:p>
          <a:p>
            <a:r>
              <a:rPr lang="en-US" sz="1400" dirty="0"/>
              <a:t>   </a:t>
            </a:r>
            <a:r>
              <a:rPr lang="en-US" sz="1400" dirty="0" err="1"/>
              <a:t>Ie</a:t>
            </a:r>
            <a:r>
              <a:rPr lang="en-US" sz="1400" dirty="0"/>
              <a:t> Timeline from Sales Announcement to Revenue Stream of product, sales campaign</a:t>
            </a:r>
          </a:p>
          <a:p>
            <a:r>
              <a:rPr lang="en-US" sz="1400" dirty="0"/>
              <a:t>  or Timeline of News announcement to stock price or relation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83F55-264C-43CB-BFAE-0E0CF49F0CE0}"/>
              </a:ext>
            </a:extLst>
          </p:cNvPr>
          <p:cNvSpPr txBox="1"/>
          <p:nvPr/>
        </p:nvSpPr>
        <p:spPr>
          <a:xfrm>
            <a:off x="211282" y="6531449"/>
            <a:ext cx="4126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Graphics source:   :  https://www.ibmbigdatahub.com/infographic/where-does-big-data-come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45B621-2E20-444F-ADBC-BC9AE91293B1}"/>
              </a:ext>
            </a:extLst>
          </p:cNvPr>
          <p:cNvSpPr txBox="1"/>
          <p:nvPr/>
        </p:nvSpPr>
        <p:spPr>
          <a:xfrm>
            <a:off x="147231" y="5771649"/>
            <a:ext cx="1106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Bring awareness of repeated security event based on attempts to same or different endpoints by having consolidated event logging.   </a:t>
            </a:r>
          </a:p>
          <a:p>
            <a:r>
              <a:rPr lang="en-US" sz="1400" dirty="0" err="1"/>
              <a:t>Ie</a:t>
            </a:r>
            <a:r>
              <a:rPr lang="en-US" sz="1400" dirty="0"/>
              <a:t> identifies that Hacker starts at factory A probing, then moves to factory B, allows Security to just deny traffic or to further scrutinize</a:t>
            </a:r>
          </a:p>
        </p:txBody>
      </p:sp>
    </p:spTree>
    <p:extLst>
      <p:ext uri="{BB962C8B-B14F-4D97-AF65-F5344CB8AC3E}">
        <p14:creationId xmlns:p14="http://schemas.microsoft.com/office/powerpoint/2010/main" val="951524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D2F839-C012-41E1-9B27-7A797DD97293}"/>
              </a:ext>
            </a:extLst>
          </p:cNvPr>
          <p:cNvSpPr txBox="1">
            <a:spLocks/>
          </p:cNvSpPr>
          <p:nvPr/>
        </p:nvSpPr>
        <p:spPr>
          <a:xfrm>
            <a:off x="1056640" y="1154112"/>
            <a:ext cx="10048240" cy="72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 System Record Analysis - Workflow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17ACB9-1F03-4DA7-A696-C18989CD5D7C}"/>
              </a:ext>
            </a:extLst>
          </p:cNvPr>
          <p:cNvSpPr txBox="1">
            <a:spLocks/>
          </p:cNvSpPr>
          <p:nvPr/>
        </p:nvSpPr>
        <p:spPr>
          <a:xfrm>
            <a:off x="619760" y="1849100"/>
            <a:ext cx="10515600" cy="43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 from start to finish for a business loan or solve a problem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7D2618-5DA6-4FEB-B053-9469FE92B2D1}"/>
              </a:ext>
            </a:extLst>
          </p:cNvPr>
          <p:cNvSpPr txBox="1">
            <a:spLocks/>
          </p:cNvSpPr>
          <p:nvPr/>
        </p:nvSpPr>
        <p:spPr>
          <a:xfrm>
            <a:off x="1056640" y="2150381"/>
            <a:ext cx="10185400" cy="574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 Social Media Influence  (time sensitive)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E86645-BE60-4C7D-B02F-A83DF74E749A}"/>
              </a:ext>
            </a:extLst>
          </p:cNvPr>
          <p:cNvSpPr txBox="1">
            <a:spLocks/>
          </p:cNvSpPr>
          <p:nvPr/>
        </p:nvSpPr>
        <p:spPr>
          <a:xfrm>
            <a:off x="726440" y="2643503"/>
            <a:ext cx="10515600" cy="68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News hitting airwaves, how it affects people’s searches, purchases - Psychology</a:t>
            </a:r>
          </a:p>
          <a:p>
            <a:r>
              <a:rPr lang="en-US" sz="1600" dirty="0"/>
              <a:t>Commercial product introduction – how much time (interest) spent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F35056-DAE1-48ED-9ACC-2B45E2516097}"/>
              </a:ext>
            </a:extLst>
          </p:cNvPr>
          <p:cNvSpPr txBox="1">
            <a:spLocks/>
          </p:cNvSpPr>
          <p:nvPr/>
        </p:nvSpPr>
        <p:spPr>
          <a:xfrm>
            <a:off x="1056640" y="3263634"/>
            <a:ext cx="10185400" cy="652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 Email System/Audio Files of Cust Support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610775-6FFD-499F-8CE7-70CF8D85A4FA}"/>
              </a:ext>
            </a:extLst>
          </p:cNvPr>
          <p:cNvSpPr txBox="1">
            <a:spLocks/>
          </p:cNvSpPr>
          <p:nvPr/>
        </p:nvSpPr>
        <p:spPr>
          <a:xfrm>
            <a:off x="726440" y="3777969"/>
            <a:ext cx="10515600" cy="984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Determining how much effort (quantity of emails) around a project</a:t>
            </a:r>
          </a:p>
          <a:p>
            <a:r>
              <a:rPr lang="en-US" sz="1600" dirty="0"/>
              <a:t>Penetration of BISO message to employees</a:t>
            </a:r>
          </a:p>
          <a:p>
            <a:r>
              <a:rPr lang="en-US" sz="1600" dirty="0"/>
              <a:t>Determining what the issues are and confirming it with what CSRs are collecting, drive product development and support</a:t>
            </a:r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8D2FCE-4DDB-4A79-9AAE-F0976908B19E}"/>
              </a:ext>
            </a:extLst>
          </p:cNvPr>
          <p:cNvSpPr txBox="1">
            <a:spLocks/>
          </p:cNvSpPr>
          <p:nvPr/>
        </p:nvSpPr>
        <p:spPr>
          <a:xfrm>
            <a:off x="1084580" y="4710847"/>
            <a:ext cx="10185400" cy="652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 Hidden value in data mining multiple sources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FC64C-AD9A-4803-BAF4-AAA96F0E9F14}"/>
              </a:ext>
            </a:extLst>
          </p:cNvPr>
          <p:cNvSpPr txBox="1">
            <a:spLocks/>
          </p:cNvSpPr>
          <p:nvPr/>
        </p:nvSpPr>
        <p:spPr>
          <a:xfrm>
            <a:off x="838200" y="5318026"/>
            <a:ext cx="10627360" cy="652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Ie</a:t>
            </a:r>
            <a:r>
              <a:rPr lang="en-US" sz="1600" dirty="0"/>
              <a:t> Batting avg .230, but .788 with men on base</a:t>
            </a:r>
          </a:p>
          <a:p>
            <a:r>
              <a:rPr lang="en-US" sz="1600" dirty="0"/>
              <a:t>Customer more apt to buy on Wednesday or certain date/times of month/year</a:t>
            </a:r>
          </a:p>
          <a:p>
            <a:r>
              <a:rPr lang="en-US" sz="1600" dirty="0"/>
              <a:t>All State of the Union addresses for topical outline of historical events</a:t>
            </a:r>
          </a:p>
        </p:txBody>
      </p:sp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63D7F5CA-FD65-4AE8-80B8-4D32EF6E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78E3C-7403-40FB-8A5C-2F81EA56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8B46D9-BFD8-463C-BFF2-4D1A91C4BCEC}"/>
              </a:ext>
            </a:extLst>
          </p:cNvPr>
          <p:cNvSpPr txBox="1"/>
          <p:nvPr/>
        </p:nvSpPr>
        <p:spPr>
          <a:xfrm>
            <a:off x="1535971" y="95414"/>
            <a:ext cx="8989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USING COGNITIVE AND AI  WITH BIG DATA</a:t>
            </a:r>
          </a:p>
        </p:txBody>
      </p:sp>
    </p:spTree>
    <p:extLst>
      <p:ext uri="{BB962C8B-B14F-4D97-AF65-F5344CB8AC3E}">
        <p14:creationId xmlns:p14="http://schemas.microsoft.com/office/powerpoint/2010/main" val="342674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4889-E38C-4888-A7E4-8291C45C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and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4164-1CB4-4514-B30A-95619E9D8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/>
          <a:lstStyle/>
          <a:p>
            <a:r>
              <a:rPr lang="en-US" b="1" dirty="0"/>
              <a:t>AWS EMR (Elastic Map Reduce) </a:t>
            </a:r>
            <a:r>
              <a:rPr lang="en-US" dirty="0"/>
              <a:t>– cloud big data platform for processing vast amounts of data using open source tools.  Performs ETL</a:t>
            </a:r>
          </a:p>
          <a:p>
            <a:r>
              <a:rPr lang="en-US" b="1" dirty="0"/>
              <a:t>AWS Redshift </a:t>
            </a:r>
            <a:r>
              <a:rPr lang="en-US" dirty="0"/>
              <a:t>-a fast, fully managed cloud data warehouse that makes it simple and cost-effective to analyze all your data using standard SQL and your existing Business Intelligence (BI) tools. It allows you to run complex analytic queries against terabytes to petabytes of </a:t>
            </a:r>
            <a:r>
              <a:rPr lang="en-US" b="1" dirty="0"/>
              <a:t>structured</a:t>
            </a:r>
            <a:r>
              <a:rPr lang="en-US" dirty="0"/>
              <a:t> data, using sophisticated query optimization, columnar storage on high-performance storage, and massively parallel query execution. </a:t>
            </a:r>
          </a:p>
          <a:p>
            <a:r>
              <a:rPr lang="en-US" b="1" dirty="0"/>
              <a:t>AWS Athena  </a:t>
            </a:r>
            <a:r>
              <a:rPr lang="en-US" dirty="0"/>
              <a:t>- is an interactive query service that makes it easy to analyze data in Amazon S3 (</a:t>
            </a:r>
            <a:r>
              <a:rPr lang="en-US" b="1" dirty="0"/>
              <a:t>unstructured</a:t>
            </a:r>
            <a:r>
              <a:rPr lang="en-US" dirty="0"/>
              <a:t>)  using standard SQL. </a:t>
            </a:r>
          </a:p>
          <a:p>
            <a:r>
              <a:rPr lang="en-US" b="1" dirty="0"/>
              <a:t>Unlimited Storage Capacity </a:t>
            </a:r>
            <a:r>
              <a:rPr lang="en-US" dirty="0"/>
              <a:t>– which is why other BIG DATA players use AWS as storage platform for their AI and Cognitive engines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96C43-ABBB-435F-BFCE-AC054F572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49" y="5318089"/>
            <a:ext cx="1897926" cy="462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485CA-743E-4381-9C45-F36A5FDB572A}"/>
              </a:ext>
            </a:extLst>
          </p:cNvPr>
          <p:cNvSpPr txBox="1"/>
          <p:nvPr/>
        </p:nvSpPr>
        <p:spPr>
          <a:xfrm>
            <a:off x="3265744" y="5333121"/>
            <a:ext cx="799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up and coming BIG DATA with multi cloud BI platform for AWS, Azure and others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AD1F2-4B2E-4AB3-8829-BC3866BE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57" y="5730915"/>
            <a:ext cx="906859" cy="579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852A48-EBE3-4E28-9672-7C276F28B14E}"/>
              </a:ext>
            </a:extLst>
          </p:cNvPr>
          <p:cNvSpPr txBox="1"/>
          <p:nvPr/>
        </p:nvSpPr>
        <p:spPr>
          <a:xfrm>
            <a:off x="2406129" y="5827526"/>
            <a:ext cx="634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world AI leader in the BIG DATA BI, processing/data analysis field</a:t>
            </a:r>
          </a:p>
        </p:txBody>
      </p:sp>
    </p:spTree>
    <p:extLst>
      <p:ext uri="{BB962C8B-B14F-4D97-AF65-F5344CB8AC3E}">
        <p14:creationId xmlns:p14="http://schemas.microsoft.com/office/powerpoint/2010/main" val="2179867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BA26C-9BBF-4F13-8E0E-3FFC221F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94" y="1214901"/>
            <a:ext cx="10618069" cy="4862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56D2F-4C7A-4B5D-A1A9-73CD64E69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99" y="144338"/>
            <a:ext cx="10002233" cy="803009"/>
          </a:xfrm>
        </p:spPr>
        <p:txBody>
          <a:bodyPr/>
          <a:lstStyle/>
          <a:p>
            <a:r>
              <a:rPr lang="en-US" dirty="0"/>
              <a:t>AWS Various Levels of Service Offerings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F8B4C-4954-404D-826A-01C1C738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110" y="1470518"/>
            <a:ext cx="1000247" cy="497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AF4F30-CC10-4F72-9F04-2D150C98F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807" y="1534496"/>
            <a:ext cx="1000247" cy="47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5EE00-D985-4886-B7E3-5BF446391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069" y="1466480"/>
            <a:ext cx="1220238" cy="583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FD5CB0-56C3-4D13-87A8-625291F7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323" y="1484556"/>
            <a:ext cx="1000247" cy="478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8C5F94-CDB1-4ED0-AF63-F8399163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805" y="1519086"/>
            <a:ext cx="1111155" cy="4783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51A745-BF86-4667-957B-67AE8AD1C736}"/>
              </a:ext>
            </a:extLst>
          </p:cNvPr>
          <p:cNvSpPr txBox="1"/>
          <p:nvPr/>
        </p:nvSpPr>
        <p:spPr>
          <a:xfrm>
            <a:off x="9834881" y="1605472"/>
            <a:ext cx="6299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haroni" panose="02010803020104030203" pitchFamily="2" charset="-79"/>
                <a:cs typeface="Aharoni" panose="02010803020104030203" pitchFamily="2" charset="-79"/>
              </a:rPr>
              <a:t>Alexa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8EA0B3-35AB-4220-B5D7-0D682EF17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210" y="1519085"/>
            <a:ext cx="2237490" cy="44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E969F5-2269-4F44-8F9D-ECA7CD26B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288" y="1534496"/>
            <a:ext cx="1694828" cy="47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D4D7-A7C3-4A5D-BFD4-84D426BDE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14914"/>
            <a:ext cx="1553592" cy="10914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97A6E3-1BD1-4B40-B63D-E257BC27E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570" y="1638231"/>
            <a:ext cx="1694828" cy="2718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4B2F75-CF29-4CE3-9130-B04C26C8C9FB}"/>
              </a:ext>
            </a:extLst>
          </p:cNvPr>
          <p:cNvSpPr txBox="1"/>
          <p:nvPr/>
        </p:nvSpPr>
        <p:spPr>
          <a:xfrm>
            <a:off x="288977" y="133441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SaaS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E586F9-0DBA-4B62-9597-4570619F1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1183" y="1915083"/>
            <a:ext cx="1715442" cy="2625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453D13-70EB-4E35-9F3F-AE6312C73FA9}"/>
              </a:ext>
            </a:extLst>
          </p:cNvPr>
          <p:cNvSpPr txBox="1"/>
          <p:nvPr/>
        </p:nvSpPr>
        <p:spPr>
          <a:xfrm>
            <a:off x="322273" y="3087960"/>
            <a:ext cx="62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C6109A-5987-4829-8434-D44E932BFB23}"/>
              </a:ext>
            </a:extLst>
          </p:cNvPr>
          <p:cNvSpPr txBox="1"/>
          <p:nvPr/>
        </p:nvSpPr>
        <p:spPr>
          <a:xfrm>
            <a:off x="346135" y="406075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IaaS</a:t>
            </a:r>
          </a:p>
        </p:txBody>
      </p:sp>
      <p:pic>
        <p:nvPicPr>
          <p:cNvPr id="20" name="Picture 19" descr="A drawing of a face&#10;&#10;Description automatically generated">
            <a:extLst>
              <a:ext uri="{FF2B5EF4-FFF2-40B4-BE49-F238E27FC236}">
                <a16:creationId xmlns:a16="http://schemas.microsoft.com/office/drawing/2014/main" id="{705CF379-ACAA-426E-8598-BDC1470246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28F3D9-D5EF-4C33-8960-1F43ED620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57B9D-50FF-4292-AACE-CD7B8B30E5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43" y="3375482"/>
            <a:ext cx="1536749" cy="5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A558-1C32-4F73-80E7-40446112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8" y="115971"/>
            <a:ext cx="9352880" cy="931391"/>
          </a:xfrm>
        </p:spPr>
        <p:txBody>
          <a:bodyPr>
            <a:normAutofit fontScale="90000"/>
          </a:bodyPr>
          <a:lstStyle/>
          <a:p>
            <a:r>
              <a:rPr lang="en-US" dirty="0"/>
              <a:t>AWS Infrastructure – the Region, AZ, Edge 	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BFBA4-3803-40B6-B1A4-57EFE887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4" y="1296516"/>
            <a:ext cx="8574063" cy="3818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2514A-21DA-40D5-8BB9-D5F7A6AD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514" y="3241955"/>
            <a:ext cx="3105398" cy="3054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431DF-9575-475B-A50D-4C9BD658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475" y="949407"/>
            <a:ext cx="2600325" cy="2256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E348A-E253-4727-9BBA-FE335CA5A16C}"/>
              </a:ext>
            </a:extLst>
          </p:cNvPr>
          <p:cNvSpPr txBox="1"/>
          <p:nvPr/>
        </p:nvSpPr>
        <p:spPr>
          <a:xfrm>
            <a:off x="1104900" y="5334000"/>
            <a:ext cx="7262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</a:t>
            </a:r>
            <a:r>
              <a:rPr lang="en-US" b="1" dirty="0"/>
              <a:t>Region</a:t>
            </a:r>
            <a:r>
              <a:rPr lang="en-US" dirty="0"/>
              <a:t> contains multiple redundancy linked </a:t>
            </a:r>
            <a:r>
              <a:rPr lang="en-US" b="1" dirty="0"/>
              <a:t>Availability Zones (AZ)</a:t>
            </a:r>
          </a:p>
          <a:p>
            <a:r>
              <a:rPr lang="en-US" dirty="0"/>
              <a:t>Each Availability Zone is comprised of one or more linked </a:t>
            </a:r>
            <a:r>
              <a:rPr lang="en-US" b="1" dirty="0"/>
              <a:t>Data Centers (DC)</a:t>
            </a:r>
          </a:p>
          <a:p>
            <a:r>
              <a:rPr lang="en-US" b="1" dirty="0"/>
              <a:t>Edge </a:t>
            </a:r>
            <a:r>
              <a:rPr lang="en-US" dirty="0"/>
              <a:t>is an external connect point at a </a:t>
            </a:r>
            <a:r>
              <a:rPr lang="en-US" b="1" dirty="0"/>
              <a:t>DC</a:t>
            </a:r>
            <a:r>
              <a:rPr lang="en-US" dirty="0"/>
              <a:t> that you connect into cloud</a:t>
            </a:r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8C222382-F75E-4E9E-A552-9D6B2F141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" y="25655"/>
            <a:ext cx="1061156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AB1E2-7DA7-4559-987C-4DF10E3CB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8198" y="25655"/>
            <a:ext cx="1061157" cy="6574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9E21ED-FE43-4EC6-B6F3-251D16F880D2}"/>
              </a:ext>
            </a:extLst>
          </p:cNvPr>
          <p:cNvCxnSpPr/>
          <p:nvPr/>
        </p:nvCxnSpPr>
        <p:spPr>
          <a:xfrm flipV="1">
            <a:off x="7058025" y="2324100"/>
            <a:ext cx="169545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3B91139-9D1C-4A58-B2E2-5834E20ED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5909" y="3558290"/>
            <a:ext cx="1021168" cy="602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383247-BEA0-4552-AED8-F18ECE0A166C}"/>
              </a:ext>
            </a:extLst>
          </p:cNvPr>
          <p:cNvSpPr txBox="1"/>
          <p:nvPr/>
        </p:nvSpPr>
        <p:spPr>
          <a:xfrm>
            <a:off x="11133848" y="4107325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Edge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65EA6D-2890-4B3D-9610-589F8D608F5F}"/>
              </a:ext>
            </a:extLst>
          </p:cNvPr>
          <p:cNvCxnSpPr>
            <a:endCxn id="12" idx="1"/>
          </p:cNvCxnSpPr>
          <p:nvPr/>
        </p:nvCxnSpPr>
        <p:spPr>
          <a:xfrm>
            <a:off x="9477487" y="3558290"/>
            <a:ext cx="1518422" cy="30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1D8653-C16C-4A6A-98C8-E1194FCBF20D}"/>
              </a:ext>
            </a:extLst>
          </p:cNvPr>
          <p:cNvSpPr txBox="1"/>
          <p:nvPr/>
        </p:nvSpPr>
        <p:spPr>
          <a:xfrm>
            <a:off x="10420654" y="6504938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*CDN – Content Delivery Network</a:t>
            </a:r>
          </a:p>
        </p:txBody>
      </p:sp>
    </p:spTree>
    <p:extLst>
      <p:ext uri="{BB962C8B-B14F-4D97-AF65-F5344CB8AC3E}">
        <p14:creationId xmlns:p14="http://schemas.microsoft.com/office/powerpoint/2010/main" val="277725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1678-F8A1-4F61-95FF-374F2191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0E489-F16F-459A-B403-EDCEC1C7C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AWS Tools </a:t>
            </a:r>
          </a:p>
          <a:p>
            <a:pPr lvl="1"/>
            <a:r>
              <a:rPr lang="en-US" sz="2600" dirty="0"/>
              <a:t>AWS Management Console</a:t>
            </a:r>
          </a:p>
          <a:p>
            <a:pPr lvl="1"/>
            <a:r>
              <a:rPr lang="en-US" sz="2600" dirty="0"/>
              <a:t>CLI</a:t>
            </a:r>
          </a:p>
          <a:p>
            <a:pPr lvl="1"/>
            <a:r>
              <a:rPr lang="en-US" sz="2600" dirty="0"/>
              <a:t>SDK</a:t>
            </a:r>
          </a:p>
          <a:p>
            <a:r>
              <a:rPr lang="en-US" sz="2600" dirty="0"/>
              <a:t>AWS Building Blocks:  Storage, COMPUTE, Networking</a:t>
            </a:r>
          </a:p>
          <a:p>
            <a:r>
              <a:rPr lang="en-US" sz="2600" dirty="0"/>
              <a:t>AWS Building Blocks: Containers and Services</a:t>
            </a:r>
          </a:p>
          <a:p>
            <a:r>
              <a:rPr lang="en-US" sz="2600" dirty="0"/>
              <a:t>Instances</a:t>
            </a:r>
          </a:p>
          <a:p>
            <a:r>
              <a:rPr lang="en-US" sz="2600" dirty="0"/>
              <a:t>Application and Platform Services</a:t>
            </a: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27E6CADD-FDBF-4685-8912-9A5F497CE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4" y="0"/>
            <a:ext cx="1061156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26E2E-869F-4262-90B7-72F26A4A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842" y="25655"/>
            <a:ext cx="1061157" cy="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768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3787</Words>
  <Application>Microsoft Office PowerPoint</Application>
  <PresentationFormat>Widescreen</PresentationFormat>
  <Paragraphs>633</Paragraphs>
  <Slides>68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Aharoni</vt:lpstr>
      <vt:lpstr>Arial</vt:lpstr>
      <vt:lpstr>Calibri</vt:lpstr>
      <vt:lpstr>Calibri Light</vt:lpstr>
      <vt:lpstr>Retrospect</vt:lpstr>
      <vt:lpstr>A General Overview of AWS</vt:lpstr>
      <vt:lpstr>Topics Covered</vt:lpstr>
      <vt:lpstr>Some Common Uses for Cloud</vt:lpstr>
      <vt:lpstr>Advantages of Cloud Computing</vt:lpstr>
      <vt:lpstr>What is AWS?                        What AWS is NOT!</vt:lpstr>
      <vt:lpstr>PowerPoint Presentation</vt:lpstr>
      <vt:lpstr>AWS Various Levels of Service Offerings</vt:lpstr>
      <vt:lpstr>AWS Infrastructure – the Region, AZ, Edge   </vt:lpstr>
      <vt:lpstr>AWS Basics</vt:lpstr>
      <vt:lpstr>AWS – The Tools – Everything via API Calls</vt:lpstr>
      <vt:lpstr>AWS Management Console</vt:lpstr>
      <vt:lpstr>AWS Management Console - more</vt:lpstr>
      <vt:lpstr>AWS Management Console - still more</vt:lpstr>
      <vt:lpstr>AWS Management Console - final</vt:lpstr>
      <vt:lpstr>Building Blocks Storage</vt:lpstr>
      <vt:lpstr>  Storage Resiliency </vt:lpstr>
      <vt:lpstr>PowerPoint Presentation</vt:lpstr>
      <vt:lpstr>What is a Container?</vt:lpstr>
      <vt:lpstr>How is a container different from a VM?</vt:lpstr>
      <vt:lpstr>Architectural Evolution</vt:lpstr>
      <vt:lpstr>PowerPoint Presentation</vt:lpstr>
      <vt:lpstr>Container Management</vt:lpstr>
      <vt:lpstr>ECS (Unmanaged)  vs Serverless (Managed)</vt:lpstr>
      <vt:lpstr>Concept of Auto Scaling/Load Balancing</vt:lpstr>
      <vt:lpstr>AWS Building Blocks:  Microservices</vt:lpstr>
      <vt:lpstr>AWS Building Blocks:Microservices</vt:lpstr>
      <vt:lpstr>PowerPoint Presentation</vt:lpstr>
      <vt:lpstr>PowerPoint Presentation</vt:lpstr>
      <vt:lpstr>MicroServices: Introducing Streams</vt:lpstr>
      <vt:lpstr>Architecture example in motion</vt:lpstr>
      <vt:lpstr>ReCAP</vt:lpstr>
      <vt:lpstr>Building Considerations</vt:lpstr>
      <vt:lpstr>Managed vs UnManaged Services</vt:lpstr>
      <vt:lpstr>Deployment Architecture</vt:lpstr>
      <vt:lpstr>PowerPoint Presentation</vt:lpstr>
      <vt:lpstr>Simple Architected Solutions</vt:lpstr>
      <vt:lpstr>Lift and Shift Example</vt:lpstr>
      <vt:lpstr>Deliver/Deploy To Cloud</vt:lpstr>
      <vt:lpstr>SLDC  &amp; AWS DEPLOYMENT TOOLS</vt:lpstr>
      <vt:lpstr>InfraStructure as Code (IaC)</vt:lpstr>
      <vt:lpstr>Deployment Strategies</vt:lpstr>
      <vt:lpstr>Rolling Deployment</vt:lpstr>
      <vt:lpstr>Canary Deployment Strategy</vt:lpstr>
      <vt:lpstr>               Blue Green Deployment Old (Blue) &amp; New  (Green) instances both deployed simultaneously .    Flips traffic to all new instances at once via DNS. If it fails, flip it back</vt:lpstr>
      <vt:lpstr>Security: Authentication and Authorization</vt:lpstr>
      <vt:lpstr>Shared Responsibility Model</vt:lpstr>
      <vt:lpstr>Identity and Authorization Management</vt:lpstr>
      <vt:lpstr>AWS Security</vt:lpstr>
      <vt:lpstr>How Federation Works: Authentication Source is different than owner</vt:lpstr>
      <vt:lpstr>Monitoring, Troubleshooting and other Exam Extras</vt:lpstr>
      <vt:lpstr>Monitoring and Troubleshooting</vt:lpstr>
      <vt:lpstr>Cost Management &amp; other related tools</vt:lpstr>
      <vt:lpstr>Instance Types and Related Info</vt:lpstr>
      <vt:lpstr>AWS Well Architected Framework</vt:lpstr>
      <vt:lpstr>AWS vs Red Hat</vt:lpstr>
      <vt:lpstr>AWS vs Red Hat Takeaway</vt:lpstr>
      <vt:lpstr>AWS vs Red Hat – Service Comparison</vt:lpstr>
      <vt:lpstr>Tools</vt:lpstr>
      <vt:lpstr>AWS vs Azure  AWS vs Google Cloud</vt:lpstr>
      <vt:lpstr>AWS Certifications</vt:lpstr>
      <vt:lpstr>AWS Education Journey</vt:lpstr>
      <vt:lpstr>APPENDIX:  BONUS MATERIAL</vt:lpstr>
      <vt:lpstr>Data Lakes, Data Warehouses and Data Marts</vt:lpstr>
      <vt:lpstr>Journey to Cloud:  Transitioning Data to the Cloud</vt:lpstr>
      <vt:lpstr>Unstructured Data:  What can we learn?</vt:lpstr>
      <vt:lpstr>Unlock Significant Benefits </vt:lpstr>
      <vt:lpstr>PowerPoint Presentation</vt:lpstr>
      <vt:lpstr>AWS and 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General Overview of AWS</dc:title>
  <dc:creator>Mark LaGrone</dc:creator>
  <cp:lastModifiedBy>Mark LaGrone</cp:lastModifiedBy>
  <cp:revision>9</cp:revision>
  <dcterms:created xsi:type="dcterms:W3CDTF">2020-08-02T22:42:35Z</dcterms:created>
  <dcterms:modified xsi:type="dcterms:W3CDTF">2021-09-03T14:49:13Z</dcterms:modified>
</cp:coreProperties>
</file>